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5" r:id="rId3"/>
    <p:sldId id="294" r:id="rId4"/>
    <p:sldId id="272" r:id="rId5"/>
    <p:sldId id="257" r:id="rId6"/>
    <p:sldId id="280" r:id="rId7"/>
    <p:sldId id="281" r:id="rId8"/>
    <p:sldId id="282" r:id="rId9"/>
    <p:sldId id="284" r:id="rId10"/>
    <p:sldId id="283" r:id="rId11"/>
    <p:sldId id="285" r:id="rId12"/>
    <p:sldId id="279" r:id="rId13"/>
    <p:sldId id="307" r:id="rId14"/>
    <p:sldId id="308" r:id="rId15"/>
    <p:sldId id="274" r:id="rId16"/>
    <p:sldId id="287" r:id="rId17"/>
    <p:sldId id="288" r:id="rId18"/>
    <p:sldId id="260" r:id="rId19"/>
    <p:sldId id="293" r:id="rId20"/>
    <p:sldId id="302" r:id="rId21"/>
    <p:sldId id="299" r:id="rId22"/>
    <p:sldId id="300" r:id="rId23"/>
    <p:sldId id="301" r:id="rId24"/>
    <p:sldId id="266" r:id="rId25"/>
    <p:sldId id="267" r:id="rId26"/>
    <p:sldId id="268" r:id="rId27"/>
    <p:sldId id="261" r:id="rId28"/>
    <p:sldId id="263" r:id="rId29"/>
    <p:sldId id="264" r:id="rId30"/>
    <p:sldId id="269" r:id="rId31"/>
    <p:sldId id="270" r:id="rId32"/>
    <p:sldId id="271" r:id="rId33"/>
    <p:sldId id="315" r:id="rId34"/>
    <p:sldId id="314" r:id="rId35"/>
    <p:sldId id="316" r:id="rId36"/>
    <p:sldId id="317" r:id="rId37"/>
    <p:sldId id="319" r:id="rId38"/>
    <p:sldId id="318" r:id="rId39"/>
    <p:sldId id="320" r:id="rId40"/>
    <p:sldId id="309" r:id="rId41"/>
    <p:sldId id="310" r:id="rId42"/>
    <p:sldId id="311" r:id="rId43"/>
    <p:sldId id="312" r:id="rId44"/>
    <p:sldId id="31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66CCFF"/>
    <a:srgbClr val="00FFFF"/>
    <a:srgbClr val="FF00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5865" autoAdjust="0"/>
  </p:normalViewPr>
  <p:slideViewPr>
    <p:cSldViewPr snapToGrid="0">
      <p:cViewPr varScale="1">
        <p:scale>
          <a:sx n="99" d="100"/>
          <a:sy n="99" d="100"/>
        </p:scale>
        <p:origin x="264"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AFCF4-57BA-4D89-821B-47A40AC10575}"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FB887-3495-4413-B48B-5304B70A1CB7}" type="slidenum">
              <a:rPr lang="en-US" smtClean="0"/>
              <a:t>‹#›</a:t>
            </a:fld>
            <a:endParaRPr lang="en-US"/>
          </a:p>
        </p:txBody>
      </p:sp>
    </p:spTree>
    <p:extLst>
      <p:ext uri="{BB962C8B-B14F-4D97-AF65-F5344CB8AC3E}">
        <p14:creationId xmlns:p14="http://schemas.microsoft.com/office/powerpoint/2010/main" val="2643623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mapping</a:t>
            </a:r>
            <a:r>
              <a:rPr lang="en-US" baseline="0" dirty="0" smtClean="0"/>
              <a:t> the full set of arcs to edges?</a:t>
            </a:r>
          </a:p>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17</a:t>
            </a:fld>
            <a:endParaRPr lang="en-US"/>
          </a:p>
        </p:txBody>
      </p:sp>
    </p:spTree>
    <p:extLst>
      <p:ext uri="{BB962C8B-B14F-4D97-AF65-F5344CB8AC3E}">
        <p14:creationId xmlns:p14="http://schemas.microsoft.com/office/powerpoint/2010/main" val="144905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30</a:t>
            </a:fld>
            <a:endParaRPr lang="en-US"/>
          </a:p>
        </p:txBody>
      </p:sp>
    </p:spTree>
    <p:extLst>
      <p:ext uri="{BB962C8B-B14F-4D97-AF65-F5344CB8AC3E}">
        <p14:creationId xmlns:p14="http://schemas.microsoft.com/office/powerpoint/2010/main" val="332613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31</a:t>
            </a:fld>
            <a:endParaRPr lang="en-US"/>
          </a:p>
        </p:txBody>
      </p:sp>
    </p:spTree>
    <p:extLst>
      <p:ext uri="{BB962C8B-B14F-4D97-AF65-F5344CB8AC3E}">
        <p14:creationId xmlns:p14="http://schemas.microsoft.com/office/powerpoint/2010/main" val="355942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32</a:t>
            </a:fld>
            <a:endParaRPr lang="en-US"/>
          </a:p>
        </p:txBody>
      </p:sp>
    </p:spTree>
    <p:extLst>
      <p:ext uri="{BB962C8B-B14F-4D97-AF65-F5344CB8AC3E}">
        <p14:creationId xmlns:p14="http://schemas.microsoft.com/office/powerpoint/2010/main" val="419116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37</a:t>
            </a:fld>
            <a:endParaRPr lang="en-US"/>
          </a:p>
        </p:txBody>
      </p:sp>
    </p:spTree>
    <p:extLst>
      <p:ext uri="{BB962C8B-B14F-4D97-AF65-F5344CB8AC3E}">
        <p14:creationId xmlns:p14="http://schemas.microsoft.com/office/powerpoint/2010/main" val="18217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38</a:t>
            </a:fld>
            <a:endParaRPr lang="en-US"/>
          </a:p>
        </p:txBody>
      </p:sp>
    </p:spTree>
    <p:extLst>
      <p:ext uri="{BB962C8B-B14F-4D97-AF65-F5344CB8AC3E}">
        <p14:creationId xmlns:p14="http://schemas.microsoft.com/office/powerpoint/2010/main" val="271336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39</a:t>
            </a:fld>
            <a:endParaRPr lang="en-US"/>
          </a:p>
        </p:txBody>
      </p:sp>
    </p:spTree>
    <p:extLst>
      <p:ext uri="{BB962C8B-B14F-4D97-AF65-F5344CB8AC3E}">
        <p14:creationId xmlns:p14="http://schemas.microsoft.com/office/powerpoint/2010/main" val="14218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22</a:t>
            </a:fld>
            <a:endParaRPr lang="en-US"/>
          </a:p>
        </p:txBody>
      </p:sp>
    </p:spTree>
    <p:extLst>
      <p:ext uri="{BB962C8B-B14F-4D97-AF65-F5344CB8AC3E}">
        <p14:creationId xmlns:p14="http://schemas.microsoft.com/office/powerpoint/2010/main" val="2414771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23</a:t>
            </a:fld>
            <a:endParaRPr lang="en-US"/>
          </a:p>
        </p:txBody>
      </p:sp>
    </p:spTree>
    <p:extLst>
      <p:ext uri="{BB962C8B-B14F-4D97-AF65-F5344CB8AC3E}">
        <p14:creationId xmlns:p14="http://schemas.microsoft.com/office/powerpoint/2010/main" val="6592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24</a:t>
            </a:fld>
            <a:endParaRPr lang="en-US"/>
          </a:p>
        </p:txBody>
      </p:sp>
    </p:spTree>
    <p:extLst>
      <p:ext uri="{BB962C8B-B14F-4D97-AF65-F5344CB8AC3E}">
        <p14:creationId xmlns:p14="http://schemas.microsoft.com/office/powerpoint/2010/main" val="265060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25</a:t>
            </a:fld>
            <a:endParaRPr lang="en-US"/>
          </a:p>
        </p:txBody>
      </p:sp>
    </p:spTree>
    <p:extLst>
      <p:ext uri="{BB962C8B-B14F-4D97-AF65-F5344CB8AC3E}">
        <p14:creationId xmlns:p14="http://schemas.microsoft.com/office/powerpoint/2010/main" val="281471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26</a:t>
            </a:fld>
            <a:endParaRPr lang="en-US"/>
          </a:p>
        </p:txBody>
      </p:sp>
    </p:spTree>
    <p:extLst>
      <p:ext uri="{BB962C8B-B14F-4D97-AF65-F5344CB8AC3E}">
        <p14:creationId xmlns:p14="http://schemas.microsoft.com/office/powerpoint/2010/main" val="1758119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27</a:t>
            </a:fld>
            <a:endParaRPr lang="en-US"/>
          </a:p>
        </p:txBody>
      </p:sp>
    </p:spTree>
    <p:extLst>
      <p:ext uri="{BB962C8B-B14F-4D97-AF65-F5344CB8AC3E}">
        <p14:creationId xmlns:p14="http://schemas.microsoft.com/office/powerpoint/2010/main" val="314572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28</a:t>
            </a:fld>
            <a:endParaRPr lang="en-US"/>
          </a:p>
        </p:txBody>
      </p:sp>
    </p:spTree>
    <p:extLst>
      <p:ext uri="{BB962C8B-B14F-4D97-AF65-F5344CB8AC3E}">
        <p14:creationId xmlns:p14="http://schemas.microsoft.com/office/powerpoint/2010/main" val="3406257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FB887-3495-4413-B48B-5304B70A1CB7}" type="slidenum">
              <a:rPr lang="en-US" smtClean="0"/>
              <a:t>29</a:t>
            </a:fld>
            <a:endParaRPr lang="en-US"/>
          </a:p>
        </p:txBody>
      </p:sp>
    </p:spTree>
    <p:extLst>
      <p:ext uri="{BB962C8B-B14F-4D97-AF65-F5344CB8AC3E}">
        <p14:creationId xmlns:p14="http://schemas.microsoft.com/office/powerpoint/2010/main" val="78904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32509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3449655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07940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33446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7FC9F5-01A5-45E1-929F-31FE865D71E0}" type="datetimeFigureOut">
              <a:rPr lang="en-US" smtClean="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27714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128581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7FC9F5-01A5-45E1-929F-31FE865D71E0}" type="datetimeFigureOut">
              <a:rPr lang="en-US" smtClean="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81565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7FC9F5-01A5-45E1-929F-31FE865D71E0}" type="datetimeFigureOut">
              <a:rPr lang="en-US" smtClean="0"/>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47636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7FC9F5-01A5-45E1-929F-31FE865D71E0}" type="datetimeFigureOut">
              <a:rPr lang="en-US" smtClean="0"/>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834017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452688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7FC9F5-01A5-45E1-929F-31FE865D71E0}" type="datetimeFigureOut">
              <a:rPr lang="en-US" smtClean="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C93F-FE32-46DF-AD7B-9BBB1333FE24}" type="slidenum">
              <a:rPr lang="en-US" smtClean="0"/>
              <a:t>‹#›</a:t>
            </a:fld>
            <a:endParaRPr lang="en-US"/>
          </a:p>
        </p:txBody>
      </p:sp>
    </p:spTree>
    <p:extLst>
      <p:ext uri="{BB962C8B-B14F-4D97-AF65-F5344CB8AC3E}">
        <p14:creationId xmlns:p14="http://schemas.microsoft.com/office/powerpoint/2010/main" val="200659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7FC9F5-01A5-45E1-929F-31FE865D71E0}" type="datetimeFigureOut">
              <a:rPr lang="en-US" smtClean="0"/>
              <a:t>2/25/2022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64C93F-FE32-46DF-AD7B-9BBB1333FE24}" type="slidenum">
              <a:rPr lang="en-US" smtClean="0"/>
              <a:t>‹#›</a:t>
            </a:fld>
            <a:endParaRPr lang="en-US"/>
          </a:p>
        </p:txBody>
      </p:sp>
    </p:spTree>
    <p:extLst>
      <p:ext uri="{BB962C8B-B14F-4D97-AF65-F5344CB8AC3E}">
        <p14:creationId xmlns:p14="http://schemas.microsoft.com/office/powerpoint/2010/main" val="137600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80088"/>
            <a:ext cx="12137801" cy="1628568"/>
          </a:xfrm>
        </p:spPr>
        <p:txBody>
          <a:bodyPr>
            <a:normAutofit/>
          </a:bodyPr>
          <a:lstStyle/>
          <a:p>
            <a:r>
              <a:rPr lang="en-US" sz="4800" b="1" dirty="0">
                <a:solidFill>
                  <a:schemeClr val="accent5"/>
                </a:solidFill>
              </a:rPr>
              <a:t>P</a:t>
            </a:r>
            <a:r>
              <a:rPr lang="en-US" sz="4800" b="1" dirty="0">
                <a:solidFill>
                  <a:schemeClr val="accent5">
                    <a:lumMod val="50000"/>
                  </a:schemeClr>
                </a:solidFill>
              </a:rPr>
              <a:t>hrase-based </a:t>
            </a:r>
            <a:r>
              <a:rPr lang="en-US" sz="4800" b="1" dirty="0">
                <a:solidFill>
                  <a:schemeClr val="accent5"/>
                </a:solidFill>
              </a:rPr>
              <a:t>K</a:t>
            </a:r>
            <a:r>
              <a:rPr lang="en-US" sz="4800" b="1" dirty="0">
                <a:solidFill>
                  <a:schemeClr val="accent5">
                    <a:lumMod val="50000"/>
                  </a:schemeClr>
                </a:solidFill>
              </a:rPr>
              <a:t>nowledge </a:t>
            </a:r>
            <a:r>
              <a:rPr lang="en-US" sz="4800" b="1" dirty="0">
                <a:solidFill>
                  <a:schemeClr val="accent5"/>
                </a:solidFill>
              </a:rPr>
              <a:t>S</a:t>
            </a:r>
            <a:r>
              <a:rPr lang="en-US" sz="4800" b="1" dirty="0">
                <a:solidFill>
                  <a:schemeClr val="accent5">
                    <a:lumMod val="50000"/>
                  </a:schemeClr>
                </a:solidFill>
              </a:rPr>
              <a:t>entiment </a:t>
            </a:r>
            <a:r>
              <a:rPr lang="en-US" sz="4800" b="1" dirty="0" smtClean="0">
                <a:solidFill>
                  <a:schemeClr val="accent5"/>
                </a:solidFill>
              </a:rPr>
              <a:t>G</a:t>
            </a:r>
            <a:r>
              <a:rPr lang="en-US" sz="4800" b="1" dirty="0" smtClean="0">
                <a:solidFill>
                  <a:schemeClr val="accent5">
                    <a:lumMod val="50000"/>
                  </a:schemeClr>
                </a:solidFill>
              </a:rPr>
              <a:t>raph, </a:t>
            </a:r>
            <a:br>
              <a:rPr lang="en-US" sz="4800" b="1" dirty="0" smtClean="0">
                <a:solidFill>
                  <a:schemeClr val="accent5">
                    <a:lumMod val="50000"/>
                  </a:schemeClr>
                </a:solidFill>
              </a:rPr>
            </a:br>
            <a:r>
              <a:rPr lang="en-US" sz="4800" b="1" dirty="0" smtClean="0">
                <a:solidFill>
                  <a:schemeClr val="accent5">
                    <a:lumMod val="50000"/>
                  </a:schemeClr>
                </a:solidFill>
              </a:rPr>
              <a:t>Applications and In-Progress Work</a:t>
            </a:r>
            <a:endParaRPr lang="en-US" sz="4800" b="1" dirty="0">
              <a:solidFill>
                <a:schemeClr val="accent5">
                  <a:lumMod val="50000"/>
                </a:schemeClr>
              </a:solidFill>
            </a:endParaRPr>
          </a:p>
        </p:txBody>
      </p:sp>
      <p:sp>
        <p:nvSpPr>
          <p:cNvPr id="3" name="TextBox 2"/>
          <p:cNvSpPr txBox="1"/>
          <p:nvPr/>
        </p:nvSpPr>
        <p:spPr>
          <a:xfrm>
            <a:off x="3992127" y="3947776"/>
            <a:ext cx="4153545" cy="1815882"/>
          </a:xfrm>
          <a:prstGeom prst="rect">
            <a:avLst/>
          </a:prstGeom>
          <a:noFill/>
        </p:spPr>
        <p:txBody>
          <a:bodyPr wrap="square" rtlCol="0">
            <a:spAutoFit/>
          </a:bodyPr>
          <a:lstStyle/>
          <a:p>
            <a:pPr algn="ctr"/>
            <a:r>
              <a:rPr lang="en-US" sz="3200" b="1" dirty="0" smtClean="0">
                <a:solidFill>
                  <a:schemeClr val="tx2"/>
                </a:solidFill>
              </a:rPr>
              <a:t>Fanchao Meng</a:t>
            </a:r>
          </a:p>
          <a:p>
            <a:pPr algn="ctr"/>
            <a:r>
              <a:rPr lang="en-US" sz="2000" dirty="0" smtClean="0">
                <a:solidFill>
                  <a:schemeClr val="tx2"/>
                </a:solidFill>
              </a:rPr>
              <a:t>Postdoctoral Research Associate</a:t>
            </a:r>
          </a:p>
          <a:p>
            <a:pPr algn="ctr"/>
            <a:r>
              <a:rPr lang="en-US" sz="2000" dirty="0" smtClean="0">
                <a:solidFill>
                  <a:schemeClr val="tx2"/>
                </a:solidFill>
              </a:rPr>
              <a:t>Biocomplexity Institute</a:t>
            </a:r>
          </a:p>
          <a:p>
            <a:pPr algn="ctr"/>
            <a:r>
              <a:rPr lang="en-US" sz="2000" dirty="0" smtClean="0">
                <a:solidFill>
                  <a:schemeClr val="tx2"/>
                </a:solidFill>
              </a:rPr>
              <a:t>University of Virginia</a:t>
            </a:r>
          </a:p>
          <a:p>
            <a:pPr algn="ctr"/>
            <a:r>
              <a:rPr lang="en-US" sz="2000" dirty="0" smtClean="0">
                <a:solidFill>
                  <a:schemeClr val="tx2"/>
                </a:solidFill>
              </a:rPr>
              <a:t>mf3jh@Virginia.edu</a:t>
            </a:r>
          </a:p>
        </p:txBody>
      </p:sp>
    </p:spTree>
    <p:extLst>
      <p:ext uri="{BB962C8B-B14F-4D97-AF65-F5344CB8AC3E}">
        <p14:creationId xmlns:p14="http://schemas.microsoft.com/office/powerpoint/2010/main" val="689763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033" y="1830397"/>
            <a:ext cx="9227932" cy="4341794"/>
          </a:xfrm>
        </p:spPr>
      </p:pic>
      <p:sp>
        <p:nvSpPr>
          <p:cNvPr id="3" name="TextBox 2"/>
          <p:cNvSpPr txBox="1"/>
          <p:nvPr/>
        </p:nvSpPr>
        <p:spPr>
          <a:xfrm>
            <a:off x="4511928" y="1901685"/>
            <a:ext cx="4236865" cy="461665"/>
          </a:xfrm>
          <a:prstGeom prst="rect">
            <a:avLst/>
          </a:prstGeom>
          <a:noFill/>
        </p:spPr>
        <p:txBody>
          <a:bodyPr wrap="square" rtlCol="0">
            <a:spAutoFit/>
          </a:bodyPr>
          <a:lstStyle/>
          <a:p>
            <a:r>
              <a:rPr lang="en-US" sz="2400" b="1" dirty="0" smtClean="0">
                <a:solidFill>
                  <a:schemeClr val="accent5"/>
                </a:solidFill>
              </a:rPr>
              <a:t>Compute  sentiments on edges.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1912921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8793" y="1833835"/>
            <a:ext cx="9234413" cy="4334917"/>
          </a:xfrm>
        </p:spPr>
      </p:pic>
      <p:sp>
        <p:nvSpPr>
          <p:cNvPr id="3" name="TextBox 2"/>
          <p:cNvSpPr txBox="1"/>
          <p:nvPr/>
        </p:nvSpPr>
        <p:spPr>
          <a:xfrm>
            <a:off x="4812524" y="1340604"/>
            <a:ext cx="6113780" cy="1200329"/>
          </a:xfrm>
          <a:prstGeom prst="rect">
            <a:avLst/>
          </a:prstGeom>
          <a:noFill/>
        </p:spPr>
        <p:txBody>
          <a:bodyPr wrap="square" rtlCol="0">
            <a:spAutoFit/>
          </a:bodyPr>
          <a:lstStyle/>
          <a:p>
            <a:r>
              <a:rPr lang="en-US" sz="2400" b="1" dirty="0" smtClean="0">
                <a:solidFill>
                  <a:schemeClr val="accent5"/>
                </a:solidFill>
              </a:rPr>
              <a:t>Build a time series of PKSGs, and compute sentiments for a given aspect by aggregations over incident edges of aspect nodes.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6705744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541" y="2200502"/>
            <a:ext cx="9420743" cy="328185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212" y="321006"/>
            <a:ext cx="3014128" cy="1413800"/>
          </a:xfrm>
          <a:prstGeom prst="rect">
            <a:avLst/>
          </a:prstGeom>
        </p:spPr>
      </p:pic>
      <p:sp>
        <p:nvSpPr>
          <p:cNvPr id="5" name="TextBox 4"/>
          <p:cNvSpPr txBox="1"/>
          <p:nvPr/>
        </p:nvSpPr>
        <p:spPr>
          <a:xfrm>
            <a:off x="5806440" y="4892040"/>
            <a:ext cx="2659380" cy="369332"/>
          </a:xfrm>
          <a:prstGeom prst="rect">
            <a:avLst/>
          </a:prstGeom>
          <a:noFill/>
        </p:spPr>
        <p:txBody>
          <a:bodyPr wrap="square" rtlCol="0">
            <a:spAutoFit/>
          </a:bodyPr>
          <a:lstStyle/>
          <a:p>
            <a:r>
              <a:rPr lang="en-US" b="1" dirty="0" smtClean="0">
                <a:solidFill>
                  <a:srgbClr val="C00000"/>
                </a:solidFill>
              </a:rPr>
              <a:t>Not the final phrases yet!</a:t>
            </a:r>
            <a:endParaRPr lang="en-US" b="1" dirty="0">
              <a:solidFill>
                <a:srgbClr val="C00000"/>
              </a:solidFill>
            </a:endParaRPr>
          </a:p>
        </p:txBody>
      </p:sp>
      <p:sp>
        <p:nvSpPr>
          <p:cNvPr id="6"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Semantic Units</a:t>
            </a:r>
          </a:p>
        </p:txBody>
      </p:sp>
    </p:spTree>
    <p:extLst>
      <p:ext uri="{BB962C8B-B14F-4D97-AF65-F5344CB8AC3E}">
        <p14:creationId xmlns:p14="http://schemas.microsoft.com/office/powerpoint/2010/main" val="2506763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53" y="1919075"/>
            <a:ext cx="11977635" cy="3392066"/>
          </a:xfr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740" y="322192"/>
            <a:ext cx="3009073" cy="1411428"/>
          </a:xfrm>
          <a:prstGeom prst="rect">
            <a:avLst/>
          </a:prstGeom>
        </p:spPr>
      </p:pic>
      <p:sp>
        <p:nvSpPr>
          <p:cNvPr id="13" name="TextBox 12"/>
          <p:cNvSpPr txBox="1"/>
          <p:nvPr/>
        </p:nvSpPr>
        <p:spPr>
          <a:xfrm>
            <a:off x="390768" y="5564554"/>
            <a:ext cx="10199077"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chemeClr val="tx2"/>
                </a:solidFill>
              </a:rPr>
              <a:t>Noun Phrases: </a:t>
            </a:r>
            <a:r>
              <a:rPr lang="en-US" sz="2000" b="1" dirty="0" smtClean="0">
                <a:solidFill>
                  <a:schemeClr val="accent5"/>
                </a:solidFill>
              </a:rPr>
              <a:t>concrete evidence, promising approach, acceptable norm, people mind</a:t>
            </a:r>
          </a:p>
          <a:p>
            <a:pPr marL="285750" indent="-285750">
              <a:buFont typeface="Arial" panose="020B0604020202020204" pitchFamily="34" charset="0"/>
              <a:buChar char="•"/>
            </a:pPr>
            <a:r>
              <a:rPr lang="en-US" sz="2400" b="1" dirty="0" smtClean="0">
                <a:solidFill>
                  <a:schemeClr val="tx2"/>
                </a:solidFill>
              </a:rPr>
              <a:t>Custom Phrase</a:t>
            </a:r>
            <a:r>
              <a:rPr lang="en-US" sz="2400" dirty="0" smtClean="0">
                <a:solidFill>
                  <a:schemeClr val="tx2"/>
                </a:solidFill>
              </a:rPr>
              <a:t>: </a:t>
            </a:r>
            <a:r>
              <a:rPr lang="en-US" sz="2000" b="1" dirty="0" smtClean="0">
                <a:solidFill>
                  <a:schemeClr val="accent5"/>
                </a:solidFill>
              </a:rPr>
              <a:t>wearing masks</a:t>
            </a:r>
            <a:endParaRPr lang="en-US" sz="2000" b="1" dirty="0">
              <a:solidFill>
                <a:schemeClr val="accent5"/>
              </a:solidFill>
            </a:endParaRPr>
          </a:p>
        </p:txBody>
      </p:sp>
      <p:sp>
        <p:nvSpPr>
          <p:cNvPr id="2" name="Rectangle 1"/>
          <p:cNvSpPr/>
          <p:nvPr/>
        </p:nvSpPr>
        <p:spPr>
          <a:xfrm>
            <a:off x="10421201" y="2898180"/>
            <a:ext cx="907944"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Parsing</a:t>
            </a:r>
            <a:endParaRPr lang="en-US" dirty="0">
              <a:solidFill>
                <a:schemeClr val="accent5">
                  <a:lumMod val="50000"/>
                </a:schemeClr>
              </a:solidFill>
            </a:endParaRPr>
          </a:p>
        </p:txBody>
      </p:sp>
      <p:sp>
        <p:nvSpPr>
          <p:cNvPr id="7" name="Rectangle 6"/>
          <p:cNvSpPr/>
          <p:nvPr/>
        </p:nvSpPr>
        <p:spPr>
          <a:xfrm>
            <a:off x="10421201" y="3892783"/>
            <a:ext cx="931864"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Pruning</a:t>
            </a:r>
            <a:endParaRPr lang="en-US" dirty="0">
              <a:solidFill>
                <a:schemeClr val="accent5">
                  <a:lumMod val="50000"/>
                </a:schemeClr>
              </a:solidFill>
            </a:endParaRPr>
          </a:p>
        </p:txBody>
      </p:sp>
      <p:sp>
        <p:nvSpPr>
          <p:cNvPr id="8" name="Rectangle 7"/>
          <p:cNvSpPr/>
          <p:nvPr/>
        </p:nvSpPr>
        <p:spPr>
          <a:xfrm>
            <a:off x="9685878" y="4970178"/>
            <a:ext cx="2402510" cy="34096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lumMod val="50000"/>
                  </a:schemeClr>
                </a:solidFill>
              </a:rPr>
              <a:t>Contraction &amp; Rewiring</a:t>
            </a:r>
            <a:endParaRPr lang="en-US" dirty="0">
              <a:solidFill>
                <a:schemeClr val="accent5">
                  <a:lumMod val="50000"/>
                </a:schemeClr>
              </a:solidFill>
            </a:endParaRPr>
          </a:p>
        </p:txBody>
      </p:sp>
      <p:sp>
        <p:nvSpPr>
          <p:cNvPr id="10"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Semantic Units</a:t>
            </a:r>
          </a:p>
        </p:txBody>
      </p:sp>
    </p:spTree>
    <p:extLst>
      <p:ext uri="{BB962C8B-B14F-4D97-AF65-F5344CB8AC3E}">
        <p14:creationId xmlns:p14="http://schemas.microsoft.com/office/powerpoint/2010/main" val="3655180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 y="2724511"/>
            <a:ext cx="3951637" cy="2224375"/>
          </a:xfr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5740" y="321070"/>
            <a:ext cx="3009073" cy="1413672"/>
          </a:xfrm>
          <a:prstGeom prst="rect">
            <a:avLst/>
          </a:prstGeom>
        </p:spPr>
      </p:pic>
      <p:sp>
        <p:nvSpPr>
          <p:cNvPr id="13" name="TextBox 12"/>
          <p:cNvSpPr txBox="1"/>
          <p:nvPr/>
        </p:nvSpPr>
        <p:spPr>
          <a:xfrm>
            <a:off x="4446936" y="2547935"/>
            <a:ext cx="3256884" cy="2616101"/>
          </a:xfrm>
          <a:prstGeom prst="rect">
            <a:avLst/>
          </a:prstGeom>
          <a:noFill/>
        </p:spPr>
        <p:txBody>
          <a:bodyPr wrap="square" rtlCol="0">
            <a:spAutoFit/>
          </a:bodyPr>
          <a:lstStyle/>
          <a:p>
            <a:r>
              <a:rPr lang="en-US" sz="2400" b="1" dirty="0" smtClean="0">
                <a:solidFill>
                  <a:schemeClr val="tx2"/>
                </a:solidFill>
              </a:rPr>
              <a:t>Extracted Phrases:</a:t>
            </a:r>
          </a:p>
          <a:p>
            <a:r>
              <a:rPr lang="en-US" sz="2000" b="1" dirty="0" smtClean="0">
                <a:solidFill>
                  <a:schemeClr val="accent5"/>
                </a:solidFill>
              </a:rPr>
              <a:t>(</a:t>
            </a:r>
            <a:r>
              <a:rPr lang="en-US" sz="2000" b="1" dirty="0">
                <a:solidFill>
                  <a:schemeClr val="accent5"/>
                </a:solidFill>
              </a:rPr>
              <a:t>wearing masks</a:t>
            </a:r>
            <a:r>
              <a:rPr lang="en-US" sz="2000" b="1" dirty="0" smtClean="0">
                <a:solidFill>
                  <a:schemeClr val="accent5"/>
                </a:solidFill>
              </a:rPr>
              <a:t>)</a:t>
            </a:r>
          </a:p>
          <a:p>
            <a:r>
              <a:rPr lang="en-US" sz="2000" b="1" dirty="0" smtClean="0">
                <a:solidFill>
                  <a:schemeClr val="accent5"/>
                </a:solidFill>
              </a:rPr>
              <a:t>(</a:t>
            </a:r>
            <a:r>
              <a:rPr lang="en-US" sz="2000" b="1" dirty="0">
                <a:solidFill>
                  <a:schemeClr val="accent5"/>
                </a:solidFill>
              </a:rPr>
              <a:t>concrete </a:t>
            </a:r>
            <a:r>
              <a:rPr lang="en-US" sz="2000" b="1" dirty="0" smtClean="0">
                <a:solidFill>
                  <a:schemeClr val="accent5"/>
                </a:solidFill>
              </a:rPr>
              <a:t>evidence)</a:t>
            </a:r>
          </a:p>
          <a:p>
            <a:r>
              <a:rPr lang="en-US" sz="2000" b="1" dirty="0" smtClean="0">
                <a:solidFill>
                  <a:schemeClr val="accent5"/>
                </a:solidFill>
              </a:rPr>
              <a:t>(promising approach)</a:t>
            </a:r>
          </a:p>
          <a:p>
            <a:r>
              <a:rPr lang="en-US" sz="2000" b="1" dirty="0">
                <a:solidFill>
                  <a:schemeClr val="accent5"/>
                </a:solidFill>
              </a:rPr>
              <a:t>(</a:t>
            </a:r>
            <a:r>
              <a:rPr lang="en-US" sz="2000" b="1" dirty="0" smtClean="0">
                <a:solidFill>
                  <a:schemeClr val="accent5"/>
                </a:solidFill>
              </a:rPr>
              <a:t>acceptable norm)</a:t>
            </a:r>
          </a:p>
          <a:p>
            <a:r>
              <a:rPr lang="en-US" sz="2000" b="1" dirty="0" smtClean="0">
                <a:solidFill>
                  <a:schemeClr val="accent5"/>
                </a:solidFill>
              </a:rPr>
              <a:t>(people </a:t>
            </a:r>
            <a:r>
              <a:rPr lang="en-US" sz="2000" b="1" dirty="0">
                <a:solidFill>
                  <a:schemeClr val="accent5"/>
                </a:solidFill>
              </a:rPr>
              <a:t>mind</a:t>
            </a:r>
            <a:r>
              <a:rPr lang="en-US" sz="2000" b="1" dirty="0" smtClean="0">
                <a:solidFill>
                  <a:schemeClr val="accent5"/>
                </a:solidFill>
              </a:rPr>
              <a:t>)</a:t>
            </a:r>
          </a:p>
          <a:p>
            <a:r>
              <a:rPr lang="en-US" sz="2000" b="1" dirty="0" smtClean="0">
                <a:solidFill>
                  <a:schemeClr val="accent5"/>
                </a:solidFill>
              </a:rPr>
              <a:t>(vaccination, wearing masks)</a:t>
            </a:r>
          </a:p>
          <a:p>
            <a:r>
              <a:rPr lang="en-US" sz="2000" b="1" dirty="0" smtClean="0">
                <a:solidFill>
                  <a:schemeClr val="accent5"/>
                </a:solidFill>
              </a:rPr>
              <a:t>(vaccination, justify) </a:t>
            </a:r>
          </a:p>
        </p:txBody>
      </p:sp>
      <p:sp>
        <p:nvSpPr>
          <p:cNvPr id="6" name="TextBox 5"/>
          <p:cNvSpPr txBox="1"/>
          <p:nvPr/>
        </p:nvSpPr>
        <p:spPr>
          <a:xfrm>
            <a:off x="7612674" y="2591989"/>
            <a:ext cx="4564086" cy="2554545"/>
          </a:xfrm>
          <a:prstGeom prst="rect">
            <a:avLst/>
          </a:prstGeom>
          <a:noFill/>
        </p:spPr>
        <p:txBody>
          <a:bodyPr wrap="square" rtlCol="0">
            <a:spAutoFit/>
          </a:bodyPr>
          <a:lstStyle/>
          <a:p>
            <a:r>
              <a:rPr lang="en-US" sz="2000" b="1" dirty="0">
                <a:solidFill>
                  <a:schemeClr val="accent5"/>
                </a:solidFill>
              </a:rPr>
              <a:t>(vaccination, acceptable norm)</a:t>
            </a:r>
          </a:p>
          <a:p>
            <a:r>
              <a:rPr lang="en-US" sz="2000" b="1" dirty="0" smtClean="0">
                <a:solidFill>
                  <a:schemeClr val="accent5"/>
                </a:solidFill>
              </a:rPr>
              <a:t>(</a:t>
            </a:r>
            <a:r>
              <a:rPr lang="en-US" sz="2000" b="1" dirty="0">
                <a:solidFill>
                  <a:schemeClr val="accent5"/>
                </a:solidFill>
              </a:rPr>
              <a:t>wearing masks, justify)</a:t>
            </a:r>
          </a:p>
          <a:p>
            <a:r>
              <a:rPr lang="en-US" sz="2000" b="1" dirty="0">
                <a:solidFill>
                  <a:schemeClr val="accent5"/>
                </a:solidFill>
              </a:rPr>
              <a:t>(wearing masks, acceptable norm)</a:t>
            </a:r>
          </a:p>
          <a:p>
            <a:r>
              <a:rPr lang="en-US" sz="2000" b="1" dirty="0">
                <a:solidFill>
                  <a:schemeClr val="accent5"/>
                </a:solidFill>
              </a:rPr>
              <a:t>(justify, concrete evidence)</a:t>
            </a:r>
          </a:p>
          <a:p>
            <a:r>
              <a:rPr lang="en-US" sz="2000" b="1" dirty="0">
                <a:solidFill>
                  <a:schemeClr val="accent5"/>
                </a:solidFill>
              </a:rPr>
              <a:t>(concrete evidence, promising approach)</a:t>
            </a:r>
          </a:p>
          <a:p>
            <a:r>
              <a:rPr lang="en-US" sz="2000" b="1" dirty="0">
                <a:solidFill>
                  <a:schemeClr val="accent5"/>
                </a:solidFill>
              </a:rPr>
              <a:t>(promising approach, terminate)</a:t>
            </a:r>
          </a:p>
          <a:p>
            <a:r>
              <a:rPr lang="en-US" sz="2000" b="1" dirty="0">
                <a:solidFill>
                  <a:schemeClr val="accent5"/>
                </a:solidFill>
              </a:rPr>
              <a:t>(terminate, pandemic)</a:t>
            </a:r>
          </a:p>
          <a:p>
            <a:r>
              <a:rPr lang="en-US" sz="2000" b="1" dirty="0">
                <a:solidFill>
                  <a:schemeClr val="accent5"/>
                </a:solidFill>
              </a:rPr>
              <a:t>(acceptable norm, people mind)</a:t>
            </a:r>
          </a:p>
        </p:txBody>
      </p:sp>
      <p:sp>
        <p:nvSpPr>
          <p:cNvPr id="7" name="Title 1"/>
          <p:cNvSpPr txBox="1">
            <a:spLocks/>
          </p:cNvSpPr>
          <p:nvPr/>
        </p:nvSpPr>
        <p:spPr>
          <a:xfrm>
            <a:off x="427496" y="357376"/>
            <a:ext cx="7499888"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Phrases</a:t>
            </a:r>
            <a:endParaRPr lang="en-US" sz="4800" b="1" dirty="0">
              <a:solidFill>
                <a:schemeClr val="accent5">
                  <a:lumMod val="50000"/>
                </a:schemeClr>
              </a:solidFill>
            </a:endParaRPr>
          </a:p>
        </p:txBody>
      </p:sp>
    </p:spTree>
    <p:extLst>
      <p:ext uri="{BB962C8B-B14F-4D97-AF65-F5344CB8AC3E}">
        <p14:creationId xmlns:p14="http://schemas.microsoft.com/office/powerpoint/2010/main" val="3955418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421987"/>
            <a:ext cx="5788739" cy="5283613"/>
          </a:xfrm>
        </p:spPr>
      </p:pic>
      <p:sp>
        <p:nvSpPr>
          <p:cNvPr id="3" name="TextBox 2"/>
          <p:cNvSpPr txBox="1"/>
          <p:nvPr/>
        </p:nvSpPr>
        <p:spPr>
          <a:xfrm>
            <a:off x="7205652" y="2582317"/>
            <a:ext cx="4353301" cy="461665"/>
          </a:xfrm>
          <a:prstGeom prst="rect">
            <a:avLst/>
          </a:prstGeom>
          <a:noFill/>
        </p:spPr>
        <p:txBody>
          <a:bodyPr wrap="square" rtlCol="0">
            <a:spAutoFit/>
          </a:bodyPr>
          <a:lstStyle/>
          <a:p>
            <a:r>
              <a:rPr lang="en-US" sz="2400" b="1" dirty="0" smtClean="0">
                <a:solidFill>
                  <a:schemeClr val="accent5">
                    <a:lumMod val="50000"/>
                  </a:schemeClr>
                </a:solidFill>
              </a:rPr>
              <a:t>Stanford RNTN Sentiment Model</a:t>
            </a:r>
            <a:endParaRPr lang="en-US" sz="2400" b="1" dirty="0">
              <a:solidFill>
                <a:schemeClr val="accent5">
                  <a:lumMod val="50000"/>
                </a:schemeClr>
              </a:solidFill>
            </a:endParaRPr>
          </a:p>
        </p:txBody>
      </p:sp>
      <p:sp>
        <p:nvSpPr>
          <p:cNvPr id="6" name="TextBox 5"/>
          <p:cNvSpPr txBox="1"/>
          <p:nvPr/>
        </p:nvSpPr>
        <p:spPr>
          <a:xfrm>
            <a:off x="838202" y="5241907"/>
            <a:ext cx="1039447" cy="369332"/>
          </a:xfrm>
          <a:prstGeom prst="rect">
            <a:avLst/>
          </a:prstGeom>
          <a:solidFill>
            <a:schemeClr val="accent5"/>
          </a:solidFill>
        </p:spPr>
        <p:txBody>
          <a:bodyPr wrap="square" rtlCol="0">
            <a:spAutoFit/>
          </a:bodyPr>
          <a:lstStyle/>
          <a:p>
            <a:r>
              <a:rPr lang="en-US" b="1" dirty="0" smtClean="0">
                <a:solidFill>
                  <a:schemeClr val="bg1"/>
                </a:solidFill>
              </a:rPr>
              <a:t>Negative</a:t>
            </a:r>
            <a:endParaRPr lang="en-US" b="1" dirty="0">
              <a:solidFill>
                <a:schemeClr val="bg1"/>
              </a:solidFill>
            </a:endParaRPr>
          </a:p>
        </p:txBody>
      </p:sp>
      <p:sp>
        <p:nvSpPr>
          <p:cNvPr id="7" name="TextBox 6"/>
          <p:cNvSpPr txBox="1"/>
          <p:nvPr/>
        </p:nvSpPr>
        <p:spPr>
          <a:xfrm>
            <a:off x="838201" y="5602775"/>
            <a:ext cx="1039447" cy="369332"/>
          </a:xfrm>
          <a:prstGeom prst="rect">
            <a:avLst/>
          </a:prstGeom>
          <a:solidFill>
            <a:schemeClr val="accent2"/>
          </a:solidFill>
        </p:spPr>
        <p:txBody>
          <a:bodyPr wrap="square" rtlCol="0">
            <a:spAutoFit/>
          </a:bodyPr>
          <a:lstStyle/>
          <a:p>
            <a:r>
              <a:rPr lang="en-US" b="1" dirty="0" smtClean="0">
                <a:solidFill>
                  <a:schemeClr val="bg1"/>
                </a:solidFill>
              </a:rPr>
              <a:t>Positive</a:t>
            </a:r>
            <a:endParaRPr lang="en-US" b="1" dirty="0">
              <a:solidFill>
                <a:schemeClr val="bg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040" y="321566"/>
            <a:ext cx="3002472" cy="1412680"/>
          </a:xfrm>
          <a:prstGeom prst="rect">
            <a:avLst/>
          </a:prstGeom>
        </p:spPr>
      </p:pic>
      <p:sp>
        <p:nvSpPr>
          <p:cNvPr id="11" name="TextBox 10"/>
          <p:cNvSpPr txBox="1"/>
          <p:nvPr/>
        </p:nvSpPr>
        <p:spPr>
          <a:xfrm>
            <a:off x="7205652" y="3043982"/>
            <a:ext cx="3976077" cy="2308324"/>
          </a:xfrm>
          <a:prstGeom prst="rect">
            <a:avLst/>
          </a:prstGeom>
          <a:noFill/>
        </p:spPr>
        <p:txBody>
          <a:bodyPr wrap="square" rtlCol="0">
            <a:spAutoFit/>
          </a:bodyPr>
          <a:lstStyle/>
          <a:p>
            <a:r>
              <a:rPr lang="en-US" sz="2400" b="1" dirty="0" smtClean="0">
                <a:solidFill>
                  <a:schemeClr val="accent5"/>
                </a:solidFill>
              </a:rPr>
              <a:t>Constituent Sentiment Tree</a:t>
            </a:r>
          </a:p>
          <a:p>
            <a:pPr marL="285750" indent="-285750">
              <a:buFont typeface="Arial" panose="020B0604020202020204" pitchFamily="34" charset="0"/>
              <a:buChar char="•"/>
            </a:pPr>
            <a:r>
              <a:rPr lang="en-US" sz="2000" dirty="0" smtClean="0">
                <a:solidFill>
                  <a:schemeClr val="accent5">
                    <a:lumMod val="50000"/>
                  </a:schemeClr>
                </a:solidFill>
              </a:rPr>
              <a:t>Binary</a:t>
            </a:r>
          </a:p>
          <a:p>
            <a:pPr marL="285750" indent="-285750">
              <a:buFont typeface="Arial" panose="020B0604020202020204" pitchFamily="34" charset="0"/>
              <a:buChar char="•"/>
            </a:pPr>
            <a:r>
              <a:rPr lang="en-US" sz="2000" dirty="0" smtClean="0">
                <a:solidFill>
                  <a:schemeClr val="accent5">
                    <a:lumMod val="50000"/>
                  </a:schemeClr>
                </a:solidFill>
              </a:rPr>
              <a:t>Constituent-level sentiments</a:t>
            </a:r>
          </a:p>
          <a:p>
            <a:pPr marL="285750" indent="-285750">
              <a:buFont typeface="Arial" panose="020B0604020202020204" pitchFamily="34" charset="0"/>
              <a:buChar char="•"/>
            </a:pPr>
            <a:r>
              <a:rPr lang="en-US" sz="2000" dirty="0" smtClean="0">
                <a:solidFill>
                  <a:schemeClr val="accent5">
                    <a:lumMod val="50000"/>
                  </a:schemeClr>
                </a:solidFill>
              </a:rPr>
              <a:t>Lexicon for leaves</a:t>
            </a:r>
          </a:p>
          <a:p>
            <a:pPr marL="285750" indent="-285750">
              <a:buFont typeface="Arial" panose="020B0604020202020204" pitchFamily="34" charset="0"/>
              <a:buChar char="•"/>
            </a:pPr>
            <a:r>
              <a:rPr lang="en-US" sz="2000" dirty="0" smtClean="0">
                <a:solidFill>
                  <a:schemeClr val="accent5">
                    <a:lumMod val="50000"/>
                  </a:schemeClr>
                </a:solidFill>
              </a:rPr>
              <a:t>RNTN for internal nodes</a:t>
            </a:r>
          </a:p>
          <a:p>
            <a:pPr marL="285750" indent="-285750">
              <a:buFont typeface="Arial" panose="020B0604020202020204" pitchFamily="34" charset="0"/>
              <a:buChar char="•"/>
            </a:pPr>
            <a:r>
              <a:rPr lang="en-US" sz="2000" dirty="0" smtClean="0">
                <a:solidFill>
                  <a:schemeClr val="accent5">
                    <a:lumMod val="50000"/>
                  </a:schemeClr>
                </a:solidFill>
              </a:rPr>
              <a:t>Bottom-to-up inference</a:t>
            </a:r>
          </a:p>
          <a:p>
            <a:pPr marL="285750" indent="-285750">
              <a:buFont typeface="Arial" panose="020B0604020202020204" pitchFamily="34" charset="0"/>
              <a:buChar char="•"/>
            </a:pPr>
            <a:r>
              <a:rPr lang="en-US" sz="2000" dirty="0" smtClean="0">
                <a:solidFill>
                  <a:schemeClr val="accent5">
                    <a:lumMod val="50000"/>
                  </a:schemeClr>
                </a:solidFill>
              </a:rPr>
              <a:t>Stanford Sentiment Treebank</a:t>
            </a:r>
            <a:endParaRPr lang="en-US" sz="2000" dirty="0">
              <a:solidFill>
                <a:schemeClr val="accent5">
                  <a:lumMod val="50000"/>
                </a:schemeClr>
              </a:solidFill>
            </a:endParaRPr>
          </a:p>
        </p:txBody>
      </p:sp>
      <p:sp>
        <p:nvSpPr>
          <p:cNvPr id="12" name="TextBox 11"/>
          <p:cNvSpPr txBox="1"/>
          <p:nvPr/>
        </p:nvSpPr>
        <p:spPr>
          <a:xfrm>
            <a:off x="838200" y="5963643"/>
            <a:ext cx="1039447" cy="369332"/>
          </a:xfrm>
          <a:prstGeom prst="rect">
            <a:avLst/>
          </a:prstGeom>
          <a:solidFill>
            <a:schemeClr val="tx1">
              <a:lumMod val="50000"/>
              <a:lumOff val="50000"/>
            </a:schemeClr>
          </a:solidFill>
        </p:spPr>
        <p:txBody>
          <a:bodyPr wrap="square" rtlCol="0">
            <a:spAutoFit/>
          </a:bodyPr>
          <a:lstStyle/>
          <a:p>
            <a:r>
              <a:rPr lang="en-US" b="1" dirty="0" smtClean="0">
                <a:solidFill>
                  <a:schemeClr val="bg1"/>
                </a:solidFill>
              </a:rPr>
              <a:t>Neutral</a:t>
            </a:r>
            <a:endParaRPr lang="en-US" b="1" dirty="0">
              <a:solidFill>
                <a:schemeClr val="bg1"/>
              </a:solidFill>
            </a:endParaRPr>
          </a:p>
        </p:txBody>
      </p:sp>
      <p:sp>
        <p:nvSpPr>
          <p:cNvPr id="13"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Text Sentiments</a:t>
            </a:r>
          </a:p>
        </p:txBody>
      </p:sp>
    </p:spTree>
    <p:extLst>
      <p:ext uri="{BB962C8B-B14F-4D97-AF65-F5344CB8AC3E}">
        <p14:creationId xmlns:p14="http://schemas.microsoft.com/office/powerpoint/2010/main" val="663949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1009" y="3045107"/>
            <a:ext cx="3672861" cy="461665"/>
          </a:xfrm>
          <a:prstGeom prst="rect">
            <a:avLst/>
          </a:prstGeom>
          <a:noFill/>
        </p:spPr>
        <p:txBody>
          <a:bodyPr wrap="square" rtlCol="0">
            <a:spAutoFit/>
          </a:bodyPr>
          <a:lstStyle/>
          <a:p>
            <a:r>
              <a:rPr lang="en-US" sz="2400" b="1" dirty="0" smtClean="0">
                <a:solidFill>
                  <a:schemeClr val="accent5">
                    <a:lumMod val="50000"/>
                  </a:schemeClr>
                </a:solidFill>
              </a:rPr>
              <a:t>Sentiments on Min Root</a:t>
            </a:r>
            <a:endParaRPr lang="en-US" sz="2400" b="1" dirty="0">
              <a:solidFill>
                <a:schemeClr val="accent5">
                  <a:lumMod val="50000"/>
                </a:schemeClr>
              </a:solidFill>
            </a:endParaRPr>
          </a:p>
        </p:txBody>
      </p:sp>
      <p:sp>
        <p:nvSpPr>
          <p:cNvPr id="8" name="TextBox 7"/>
          <p:cNvSpPr txBox="1"/>
          <p:nvPr/>
        </p:nvSpPr>
        <p:spPr>
          <a:xfrm>
            <a:off x="6881011" y="3513680"/>
            <a:ext cx="507218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accent5">
                    <a:lumMod val="50000"/>
                  </a:schemeClr>
                </a:solidFill>
              </a:rPr>
              <a:t>Find the min subtree containing the arc</a:t>
            </a:r>
          </a:p>
          <a:p>
            <a:pPr marL="342900" indent="-342900">
              <a:buFont typeface="Arial" panose="020B0604020202020204" pitchFamily="34" charset="0"/>
              <a:buChar char="•"/>
            </a:pPr>
            <a:r>
              <a:rPr lang="en-US" sz="2000" dirty="0" smtClean="0">
                <a:solidFill>
                  <a:schemeClr val="accent5">
                    <a:lumMod val="50000"/>
                  </a:schemeClr>
                </a:solidFill>
              </a:rPr>
              <a:t>Take the sentiments at the root</a:t>
            </a:r>
            <a:endParaRPr lang="en-US" sz="2000" dirty="0">
              <a:solidFill>
                <a:schemeClr val="accent5">
                  <a:lumMod val="50000"/>
                </a:schemeClr>
              </a:solidFill>
            </a:endParaRPr>
          </a:p>
        </p:txBody>
      </p:sp>
      <p:sp>
        <p:nvSpPr>
          <p:cNvPr id="12" name="TextBox 11"/>
          <p:cNvSpPr txBox="1"/>
          <p:nvPr/>
        </p:nvSpPr>
        <p:spPr>
          <a:xfrm>
            <a:off x="6881010" y="4690139"/>
            <a:ext cx="5207668"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accent5">
                    <a:lumMod val="50000"/>
                  </a:schemeClr>
                </a:solidFill>
              </a:rPr>
              <a:t>The arc </a:t>
            </a:r>
          </a:p>
          <a:p>
            <a:r>
              <a:rPr lang="en-US" sz="2000" b="1" dirty="0" smtClean="0">
                <a:solidFill>
                  <a:schemeClr val="accent5">
                    <a:lumMod val="50000"/>
                  </a:schemeClr>
                </a:solidFill>
              </a:rPr>
              <a:t>              [wearing masks + </a:t>
            </a:r>
            <a:r>
              <a:rPr lang="en-US" sz="2000" b="1" dirty="0">
                <a:solidFill>
                  <a:schemeClr val="accent5">
                    <a:lumMod val="50000"/>
                  </a:schemeClr>
                </a:solidFill>
              </a:rPr>
              <a:t>acceptable </a:t>
            </a:r>
            <a:r>
              <a:rPr lang="en-US" sz="2000" b="1" dirty="0" smtClean="0">
                <a:solidFill>
                  <a:schemeClr val="accent5">
                    <a:lumMod val="50000"/>
                  </a:schemeClr>
                </a:solidFill>
              </a:rPr>
              <a:t>norm</a:t>
            </a:r>
            <a:r>
              <a:rPr lang="en-US" sz="2000" b="1" dirty="0">
                <a:solidFill>
                  <a:schemeClr val="accent5">
                    <a:lumMod val="50000"/>
                  </a:schemeClr>
                </a:solidFill>
              </a:rPr>
              <a:t>]</a:t>
            </a:r>
            <a:r>
              <a:rPr lang="en-US" sz="2000" b="1" dirty="0" smtClean="0">
                <a:solidFill>
                  <a:schemeClr val="accent5">
                    <a:lumMod val="50000"/>
                  </a:schemeClr>
                </a:solidFill>
              </a:rPr>
              <a:t> </a:t>
            </a:r>
          </a:p>
          <a:p>
            <a:r>
              <a:rPr lang="en-US" sz="2000" b="1" dirty="0" smtClean="0">
                <a:solidFill>
                  <a:schemeClr val="accent5">
                    <a:lumMod val="50000"/>
                  </a:schemeClr>
                </a:solidFill>
              </a:rPr>
              <a:t>      </a:t>
            </a:r>
            <a:r>
              <a:rPr lang="en-US" sz="2000" dirty="0" smtClean="0">
                <a:solidFill>
                  <a:schemeClr val="accent5">
                    <a:lumMod val="50000"/>
                  </a:schemeClr>
                </a:solidFill>
              </a:rPr>
              <a:t>is </a:t>
            </a:r>
            <a:r>
              <a:rPr lang="en-US" sz="2000" b="1" dirty="0" smtClean="0">
                <a:solidFill>
                  <a:schemeClr val="accent5"/>
                </a:solidFill>
              </a:rPr>
              <a:t>negative</a:t>
            </a:r>
            <a:r>
              <a:rPr lang="en-US" sz="2000" dirty="0" smtClean="0">
                <a:solidFill>
                  <a:schemeClr val="accent5">
                    <a:lumMod val="50000"/>
                  </a:schemeClr>
                </a:solidFill>
              </a:rPr>
              <a:t> in this example.</a:t>
            </a:r>
          </a:p>
          <a:p>
            <a:pPr marL="342900" indent="-342900">
              <a:buFont typeface="Arial" panose="020B0604020202020204" pitchFamily="34" charset="0"/>
              <a:buChar char="•"/>
            </a:pPr>
            <a:r>
              <a:rPr lang="en-US" sz="2000" dirty="0" smtClean="0">
                <a:solidFill>
                  <a:schemeClr val="accent5">
                    <a:lumMod val="50000"/>
                  </a:schemeClr>
                </a:solidFill>
              </a:rPr>
              <a:t>Can be easily </a:t>
            </a:r>
            <a:r>
              <a:rPr lang="en-US" sz="2000" b="1" dirty="0" smtClean="0">
                <a:solidFill>
                  <a:schemeClr val="accent2"/>
                </a:solidFill>
              </a:rPr>
              <a:t>positive</a:t>
            </a:r>
            <a:r>
              <a:rPr lang="en-US" sz="2000" dirty="0" smtClean="0">
                <a:solidFill>
                  <a:schemeClr val="accent5">
                    <a:lumMod val="50000"/>
                  </a:schemeClr>
                </a:solidFill>
              </a:rPr>
              <a:t> in some other sentences, e.g.</a:t>
            </a:r>
          </a:p>
          <a:p>
            <a:r>
              <a:rPr lang="en-US" sz="2000" dirty="0">
                <a:solidFill>
                  <a:schemeClr val="accent5">
                    <a:lumMod val="50000"/>
                  </a:schemeClr>
                </a:solidFill>
              </a:rPr>
              <a:t> </a:t>
            </a:r>
            <a:r>
              <a:rPr lang="en-US" sz="2000" dirty="0" smtClean="0">
                <a:solidFill>
                  <a:schemeClr val="accent5">
                    <a:lumMod val="50000"/>
                  </a:schemeClr>
                </a:solidFill>
              </a:rPr>
              <a:t>     </a:t>
            </a:r>
            <a:r>
              <a:rPr lang="en-US" sz="2000" b="1" dirty="0" smtClean="0">
                <a:solidFill>
                  <a:schemeClr val="accent5">
                    <a:lumMod val="50000"/>
                  </a:schemeClr>
                </a:solidFill>
              </a:rPr>
              <a:t>“Wearing masks is an acceptable norm.”</a:t>
            </a:r>
            <a:endParaRPr lang="en-US" sz="2000" dirty="0">
              <a:solidFill>
                <a:schemeClr val="accent5">
                  <a:lumMod val="50000"/>
                </a:schemeClr>
              </a:solidFill>
            </a:endParaRPr>
          </a:p>
        </p:txBody>
      </p:sp>
      <p:pic>
        <p:nvPicPr>
          <p:cNvPr id="13"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9135" y="1421987"/>
            <a:ext cx="5746868" cy="5283612"/>
          </a:xfrm>
        </p:spPr>
      </p:pic>
      <p:sp>
        <p:nvSpPr>
          <p:cNvPr id="14" name="TextBox 13"/>
          <p:cNvSpPr txBox="1"/>
          <p:nvPr/>
        </p:nvSpPr>
        <p:spPr>
          <a:xfrm>
            <a:off x="838202" y="5241907"/>
            <a:ext cx="1039447" cy="369332"/>
          </a:xfrm>
          <a:prstGeom prst="rect">
            <a:avLst/>
          </a:prstGeom>
          <a:solidFill>
            <a:schemeClr val="accent5"/>
          </a:solidFill>
        </p:spPr>
        <p:txBody>
          <a:bodyPr wrap="square" rtlCol="0">
            <a:spAutoFit/>
          </a:bodyPr>
          <a:lstStyle/>
          <a:p>
            <a:r>
              <a:rPr lang="en-US" b="1" dirty="0" smtClean="0">
                <a:solidFill>
                  <a:schemeClr val="bg1"/>
                </a:solidFill>
              </a:rPr>
              <a:t>Negative</a:t>
            </a:r>
            <a:endParaRPr lang="en-US" b="1" dirty="0">
              <a:solidFill>
                <a:schemeClr val="bg1"/>
              </a:solidFill>
            </a:endParaRPr>
          </a:p>
        </p:txBody>
      </p:sp>
      <p:sp>
        <p:nvSpPr>
          <p:cNvPr id="15" name="TextBox 14"/>
          <p:cNvSpPr txBox="1"/>
          <p:nvPr/>
        </p:nvSpPr>
        <p:spPr>
          <a:xfrm>
            <a:off x="838201" y="5602775"/>
            <a:ext cx="1039447" cy="369332"/>
          </a:xfrm>
          <a:prstGeom prst="rect">
            <a:avLst/>
          </a:prstGeom>
          <a:solidFill>
            <a:schemeClr val="accent2"/>
          </a:solidFill>
        </p:spPr>
        <p:txBody>
          <a:bodyPr wrap="square" rtlCol="0">
            <a:spAutoFit/>
          </a:bodyPr>
          <a:lstStyle/>
          <a:p>
            <a:r>
              <a:rPr lang="en-US" b="1" dirty="0" smtClean="0">
                <a:solidFill>
                  <a:schemeClr val="bg1"/>
                </a:solidFill>
              </a:rPr>
              <a:t>Positive</a:t>
            </a:r>
            <a:endParaRPr lang="en-US" b="1" dirty="0">
              <a:solidFill>
                <a:schemeClr val="bg1"/>
              </a:solidFill>
            </a:endParaRPr>
          </a:p>
        </p:txBody>
      </p:sp>
      <p:sp>
        <p:nvSpPr>
          <p:cNvPr id="16" name="TextBox 15"/>
          <p:cNvSpPr txBox="1"/>
          <p:nvPr/>
        </p:nvSpPr>
        <p:spPr>
          <a:xfrm>
            <a:off x="838200" y="5963643"/>
            <a:ext cx="1039447" cy="369332"/>
          </a:xfrm>
          <a:prstGeom prst="rect">
            <a:avLst/>
          </a:prstGeom>
          <a:solidFill>
            <a:schemeClr val="tx1">
              <a:lumMod val="50000"/>
              <a:lumOff val="50000"/>
            </a:schemeClr>
          </a:solidFill>
        </p:spPr>
        <p:txBody>
          <a:bodyPr wrap="square" rtlCol="0">
            <a:spAutoFit/>
          </a:bodyPr>
          <a:lstStyle/>
          <a:p>
            <a:r>
              <a:rPr lang="en-US" b="1" dirty="0" smtClean="0">
                <a:solidFill>
                  <a:schemeClr val="bg1"/>
                </a:solidFill>
              </a:rPr>
              <a:t>Neutral</a:t>
            </a:r>
            <a:endParaRPr lang="en-US" b="1" dirty="0">
              <a:solidFill>
                <a:schemeClr val="bg1"/>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9040" y="321566"/>
            <a:ext cx="3002472" cy="1412680"/>
          </a:xfrm>
          <a:prstGeom prst="rect">
            <a:avLst/>
          </a:prstGeom>
        </p:spPr>
      </p:pic>
      <p:sp>
        <p:nvSpPr>
          <p:cNvPr id="19" name="TextBox 18"/>
          <p:cNvSpPr txBox="1"/>
          <p:nvPr/>
        </p:nvSpPr>
        <p:spPr>
          <a:xfrm>
            <a:off x="6881009" y="4228474"/>
            <a:ext cx="3672861" cy="461665"/>
          </a:xfrm>
          <a:prstGeom prst="rect">
            <a:avLst/>
          </a:prstGeom>
          <a:noFill/>
        </p:spPr>
        <p:txBody>
          <a:bodyPr wrap="square" rtlCol="0">
            <a:spAutoFit/>
          </a:bodyPr>
          <a:lstStyle/>
          <a:p>
            <a:r>
              <a:rPr lang="en-US" sz="2400" b="1" dirty="0" smtClean="0">
                <a:solidFill>
                  <a:srgbClr val="7030A0"/>
                </a:solidFill>
              </a:rPr>
              <a:t>Context Matters!</a:t>
            </a:r>
            <a:endParaRPr lang="en-US" sz="2400" b="1" dirty="0">
              <a:solidFill>
                <a:srgbClr val="7030A0"/>
              </a:solidFill>
            </a:endParaRPr>
          </a:p>
        </p:txBody>
      </p:sp>
      <p:sp>
        <p:nvSpPr>
          <p:cNvPr id="20" name="TextBox 19"/>
          <p:cNvSpPr txBox="1"/>
          <p:nvPr/>
        </p:nvSpPr>
        <p:spPr>
          <a:xfrm>
            <a:off x="6881011" y="2237610"/>
            <a:ext cx="507218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5">
                    <a:lumMod val="50000"/>
                  </a:schemeClr>
                </a:solidFill>
              </a:rPr>
              <a:t>F</a:t>
            </a:r>
            <a:r>
              <a:rPr lang="en-US" sz="2000" dirty="0" smtClean="0">
                <a:solidFill>
                  <a:schemeClr val="accent5">
                    <a:lumMod val="50000"/>
                  </a:schemeClr>
                </a:solidFill>
              </a:rPr>
              <a:t>ormed by two phrases</a:t>
            </a:r>
          </a:p>
          <a:p>
            <a:pPr marL="342900" indent="-342900">
              <a:buFont typeface="Arial" panose="020B0604020202020204" pitchFamily="34" charset="0"/>
              <a:buChar char="•"/>
            </a:pPr>
            <a:r>
              <a:rPr lang="en-US" sz="2000" dirty="0" smtClean="0">
                <a:solidFill>
                  <a:schemeClr val="accent5">
                    <a:lumMod val="50000"/>
                  </a:schemeClr>
                </a:solidFill>
              </a:rPr>
              <a:t>Shallow syntactic info + Co-occurrences</a:t>
            </a:r>
            <a:endParaRPr lang="en-US" sz="2000" dirty="0">
              <a:solidFill>
                <a:schemeClr val="accent5">
                  <a:lumMod val="50000"/>
                </a:schemeClr>
              </a:solidFill>
            </a:endParaRPr>
          </a:p>
        </p:txBody>
      </p:sp>
      <p:sp>
        <p:nvSpPr>
          <p:cNvPr id="21" name="TextBox 20"/>
          <p:cNvSpPr txBox="1"/>
          <p:nvPr/>
        </p:nvSpPr>
        <p:spPr>
          <a:xfrm>
            <a:off x="6881009" y="1876793"/>
            <a:ext cx="3672861" cy="461665"/>
          </a:xfrm>
          <a:prstGeom prst="rect">
            <a:avLst/>
          </a:prstGeom>
          <a:noFill/>
        </p:spPr>
        <p:txBody>
          <a:bodyPr wrap="square" rtlCol="0">
            <a:spAutoFit/>
          </a:bodyPr>
          <a:lstStyle/>
          <a:p>
            <a:r>
              <a:rPr lang="en-US" sz="2400" b="1" dirty="0" smtClean="0">
                <a:solidFill>
                  <a:schemeClr val="accent5">
                    <a:lumMod val="50000"/>
                  </a:schemeClr>
                </a:solidFill>
              </a:rPr>
              <a:t>Arc</a:t>
            </a:r>
            <a:endParaRPr lang="en-US" sz="2400" b="1" dirty="0">
              <a:solidFill>
                <a:schemeClr val="accent5">
                  <a:lumMod val="50000"/>
                </a:schemeClr>
              </a:solidFill>
            </a:endParaRPr>
          </a:p>
        </p:txBody>
      </p:sp>
      <p:sp>
        <p:nvSpPr>
          <p:cNvPr id="22"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Arc </a:t>
            </a:r>
            <a:r>
              <a:rPr lang="en-US" sz="4800" b="1" dirty="0">
                <a:solidFill>
                  <a:schemeClr val="accent5">
                    <a:lumMod val="50000"/>
                  </a:schemeClr>
                </a:solidFill>
              </a:rPr>
              <a:t>Sentiments</a:t>
            </a:r>
          </a:p>
        </p:txBody>
      </p:sp>
      <p:sp>
        <p:nvSpPr>
          <p:cNvPr id="4" name="Rectangle 3"/>
          <p:cNvSpPr/>
          <p:nvPr/>
        </p:nvSpPr>
        <p:spPr>
          <a:xfrm>
            <a:off x="2185262" y="1265857"/>
            <a:ext cx="1077132" cy="31225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5"/>
                </a:solidFill>
              </a:rPr>
              <a:t>Min Root</a:t>
            </a:r>
            <a:endParaRPr lang="en-US" dirty="0">
              <a:solidFill>
                <a:schemeClr val="accent5"/>
              </a:solidFill>
            </a:endParaRPr>
          </a:p>
        </p:txBody>
      </p:sp>
      <p:sp>
        <p:nvSpPr>
          <p:cNvPr id="23" name="Rectangle 22"/>
          <p:cNvSpPr/>
          <p:nvPr/>
        </p:nvSpPr>
        <p:spPr>
          <a:xfrm>
            <a:off x="3732569" y="3812748"/>
            <a:ext cx="1077132" cy="31225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2"/>
                </a:solidFill>
              </a:rPr>
              <a:t>Min Root</a:t>
            </a:r>
            <a:endParaRPr lang="en-US" dirty="0">
              <a:solidFill>
                <a:schemeClr val="accent2"/>
              </a:solidFill>
            </a:endParaRPr>
          </a:p>
        </p:txBody>
      </p:sp>
    </p:spTree>
    <p:extLst>
      <p:ext uri="{BB962C8B-B14F-4D97-AF65-F5344CB8AC3E}">
        <p14:creationId xmlns:p14="http://schemas.microsoft.com/office/powerpoint/2010/main" val="2618632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8908" y="321566"/>
            <a:ext cx="3002736" cy="141268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4340" y="2465766"/>
            <a:ext cx="6873836" cy="3276884"/>
          </a:xfrm>
        </p:spPr>
      </p:pic>
      <p:sp>
        <p:nvSpPr>
          <p:cNvPr id="5" name="TextBox 4"/>
          <p:cNvSpPr txBox="1"/>
          <p:nvPr/>
        </p:nvSpPr>
        <p:spPr>
          <a:xfrm>
            <a:off x="7759212" y="4466314"/>
            <a:ext cx="4192684" cy="1077218"/>
          </a:xfrm>
          <a:prstGeom prst="rect">
            <a:avLst/>
          </a:prstGeom>
          <a:noFill/>
        </p:spPr>
        <p:txBody>
          <a:bodyPr wrap="square" rtlCol="0">
            <a:spAutoFit/>
          </a:bodyPr>
          <a:lstStyle/>
          <a:p>
            <a:r>
              <a:rPr lang="en-US" sz="2400" b="1" dirty="0" smtClean="0">
                <a:solidFill>
                  <a:schemeClr val="accent5">
                    <a:lumMod val="50000"/>
                  </a:schemeClr>
                </a:solidFill>
              </a:rPr>
              <a:t>In-Sentence vs Cross-Sentence</a:t>
            </a:r>
          </a:p>
          <a:p>
            <a:pPr marL="285750" indent="-285750">
              <a:buFont typeface="Arial" panose="020B0604020202020204" pitchFamily="34" charset="0"/>
              <a:buChar char="•"/>
            </a:pPr>
            <a:r>
              <a:rPr lang="en-US" sz="2000" dirty="0" smtClean="0">
                <a:solidFill>
                  <a:schemeClr val="accent5">
                    <a:lumMod val="50000"/>
                  </a:schemeClr>
                </a:solidFill>
              </a:rPr>
              <a:t>In-Sentence: Arc Sentiments</a:t>
            </a:r>
          </a:p>
          <a:p>
            <a:pPr marL="285750" indent="-285750">
              <a:buFont typeface="Arial" panose="020B0604020202020204" pitchFamily="34" charset="0"/>
              <a:buChar char="•"/>
            </a:pPr>
            <a:r>
              <a:rPr lang="en-US" sz="2000" dirty="0" smtClean="0">
                <a:solidFill>
                  <a:schemeClr val="accent5">
                    <a:lumMod val="50000"/>
                  </a:schemeClr>
                </a:solidFill>
              </a:rPr>
              <a:t>Cross-Sentence: No Sentiments</a:t>
            </a:r>
            <a:endParaRPr lang="en-US" sz="2000" dirty="0">
              <a:solidFill>
                <a:schemeClr val="accent5">
                  <a:lumMod val="50000"/>
                </a:schemeClr>
              </a:solidFill>
            </a:endParaRPr>
          </a:p>
        </p:txBody>
      </p:sp>
      <p:sp>
        <p:nvSpPr>
          <p:cNvPr id="20" name="TextBox 19"/>
          <p:cNvSpPr txBox="1"/>
          <p:nvPr/>
        </p:nvSpPr>
        <p:spPr>
          <a:xfrm>
            <a:off x="7759212" y="2465766"/>
            <a:ext cx="1851064" cy="2000548"/>
          </a:xfrm>
          <a:prstGeom prst="rect">
            <a:avLst/>
          </a:prstGeom>
          <a:noFill/>
        </p:spPr>
        <p:txBody>
          <a:bodyPr wrap="square" rtlCol="0">
            <a:spAutoFit/>
          </a:bodyPr>
          <a:lstStyle/>
          <a:p>
            <a:r>
              <a:rPr lang="en-US" sz="2400" b="1" dirty="0" smtClean="0">
                <a:solidFill>
                  <a:schemeClr val="accent5">
                    <a:lumMod val="50000"/>
                  </a:schemeClr>
                </a:solidFill>
              </a:rPr>
              <a:t>Node</a:t>
            </a:r>
          </a:p>
          <a:p>
            <a:pPr marL="342900" indent="-342900">
              <a:buFont typeface="Arial" panose="020B0604020202020204" pitchFamily="34" charset="0"/>
              <a:buChar char="•"/>
            </a:pPr>
            <a:r>
              <a:rPr lang="en-US" sz="2000" dirty="0" smtClean="0">
                <a:solidFill>
                  <a:schemeClr val="accent5">
                    <a:lumMod val="50000"/>
                  </a:schemeClr>
                </a:solidFill>
              </a:rPr>
              <a:t>Lemmas</a:t>
            </a:r>
          </a:p>
          <a:p>
            <a:pPr marL="342900" indent="-342900">
              <a:buFont typeface="Arial" panose="020B0604020202020204" pitchFamily="34" charset="0"/>
              <a:buChar char="•"/>
            </a:pPr>
            <a:r>
              <a:rPr lang="en-US" sz="2000" dirty="0" smtClean="0">
                <a:solidFill>
                  <a:schemeClr val="accent5">
                    <a:lumMod val="50000"/>
                  </a:schemeClr>
                </a:solidFill>
              </a:rPr>
              <a:t>POS</a:t>
            </a:r>
          </a:p>
          <a:p>
            <a:pPr marL="342900" indent="-342900">
              <a:buFont typeface="Arial" panose="020B0604020202020204" pitchFamily="34" charset="0"/>
              <a:buChar char="•"/>
            </a:pPr>
            <a:r>
              <a:rPr lang="en-US" sz="2000" dirty="0" smtClean="0">
                <a:solidFill>
                  <a:schemeClr val="accent5">
                    <a:lumMod val="50000"/>
                  </a:schemeClr>
                </a:solidFill>
              </a:rPr>
              <a:t>Spans</a:t>
            </a:r>
          </a:p>
          <a:p>
            <a:pPr marL="342900" indent="-342900">
              <a:buFont typeface="Arial" panose="020B0604020202020204" pitchFamily="34" charset="0"/>
              <a:buChar char="•"/>
            </a:pPr>
            <a:r>
              <a:rPr lang="en-US" sz="2000" dirty="0" smtClean="0">
                <a:solidFill>
                  <a:schemeClr val="accent5">
                    <a:lumMod val="50000"/>
                  </a:schemeClr>
                </a:solidFill>
              </a:rPr>
              <a:t>Occurrences</a:t>
            </a:r>
          </a:p>
          <a:p>
            <a:pPr marL="342900" indent="-342900">
              <a:buFont typeface="Arial" panose="020B0604020202020204" pitchFamily="34" charset="0"/>
              <a:buChar char="•"/>
            </a:pPr>
            <a:r>
              <a:rPr lang="en-US" sz="2000" dirty="0" smtClean="0">
                <a:solidFill>
                  <a:schemeClr val="accent5">
                    <a:lumMod val="50000"/>
                  </a:schemeClr>
                </a:solidFill>
              </a:rPr>
              <a:t>Doc IDs</a:t>
            </a:r>
          </a:p>
        </p:txBody>
      </p:sp>
      <p:sp>
        <p:nvSpPr>
          <p:cNvPr id="21" name="TextBox 20"/>
          <p:cNvSpPr txBox="1"/>
          <p:nvPr/>
        </p:nvSpPr>
        <p:spPr>
          <a:xfrm>
            <a:off x="9610276" y="2465766"/>
            <a:ext cx="2170262" cy="1384995"/>
          </a:xfrm>
          <a:prstGeom prst="rect">
            <a:avLst/>
          </a:prstGeom>
          <a:noFill/>
        </p:spPr>
        <p:txBody>
          <a:bodyPr wrap="square" rtlCol="0">
            <a:spAutoFit/>
          </a:bodyPr>
          <a:lstStyle/>
          <a:p>
            <a:r>
              <a:rPr lang="en-US" sz="2400" b="1" dirty="0" smtClean="0">
                <a:solidFill>
                  <a:schemeClr val="accent5">
                    <a:lumMod val="50000"/>
                  </a:schemeClr>
                </a:solidFill>
              </a:rPr>
              <a:t>Edge</a:t>
            </a:r>
          </a:p>
          <a:p>
            <a:pPr marL="342900" indent="-342900">
              <a:buFont typeface="Arial" panose="020B0604020202020204" pitchFamily="34" charset="0"/>
              <a:buChar char="•"/>
            </a:pPr>
            <a:r>
              <a:rPr lang="en-US" sz="2000" dirty="0" smtClean="0">
                <a:solidFill>
                  <a:schemeClr val="accent5">
                    <a:lumMod val="50000"/>
                  </a:schemeClr>
                </a:solidFill>
              </a:rPr>
              <a:t>Sentiments</a:t>
            </a:r>
          </a:p>
          <a:p>
            <a:pPr marL="342900" indent="-342900">
              <a:buFont typeface="Arial" panose="020B0604020202020204" pitchFamily="34" charset="0"/>
              <a:buChar char="•"/>
            </a:pPr>
            <a:r>
              <a:rPr lang="en-US" sz="2000" dirty="0" smtClean="0">
                <a:solidFill>
                  <a:schemeClr val="accent5">
                    <a:lumMod val="50000"/>
                  </a:schemeClr>
                </a:solidFill>
              </a:rPr>
              <a:t>Co-occurrences</a:t>
            </a:r>
          </a:p>
          <a:p>
            <a:pPr marL="342900" indent="-342900">
              <a:buFont typeface="Arial" panose="020B0604020202020204" pitchFamily="34" charset="0"/>
              <a:buChar char="•"/>
            </a:pPr>
            <a:r>
              <a:rPr lang="en-US" sz="2000" dirty="0" smtClean="0">
                <a:solidFill>
                  <a:schemeClr val="accent5">
                    <a:lumMod val="50000"/>
                  </a:schemeClr>
                </a:solidFill>
              </a:rPr>
              <a:t>Phrase IDs</a:t>
            </a:r>
          </a:p>
        </p:txBody>
      </p:sp>
      <p:sp>
        <p:nvSpPr>
          <p:cNvPr id="8" name="Title 1"/>
          <p:cNvSpPr txBox="1">
            <a:spLocks/>
          </p:cNvSpPr>
          <p:nvPr/>
        </p:nvSpPr>
        <p:spPr>
          <a:xfrm>
            <a:off x="427496" y="357376"/>
            <a:ext cx="768154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a:t>
            </a:r>
            <a:r>
              <a:rPr lang="en-US" sz="4800" b="1" dirty="0" smtClean="0">
                <a:solidFill>
                  <a:schemeClr val="accent5">
                    <a:lumMod val="50000"/>
                  </a:schemeClr>
                </a:solidFill>
              </a:rPr>
              <a:t>PKSG</a:t>
            </a:r>
            <a:endParaRPr lang="en-US" sz="4800" b="1" dirty="0">
              <a:solidFill>
                <a:schemeClr val="accent5">
                  <a:lumMod val="50000"/>
                </a:schemeClr>
              </a:solidFill>
            </a:endParaRPr>
          </a:p>
        </p:txBody>
      </p:sp>
    </p:spTree>
    <p:extLst>
      <p:ext uri="{BB962C8B-B14F-4D97-AF65-F5344CB8AC3E}">
        <p14:creationId xmlns:p14="http://schemas.microsoft.com/office/powerpoint/2010/main" val="2713960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8908" y="323118"/>
            <a:ext cx="3002736" cy="140957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27496" y="4864035"/>
                <a:ext cx="10308176" cy="2154436"/>
              </a:xfrm>
              <a:prstGeom prst="rect">
                <a:avLst/>
              </a:prstGeom>
              <a:noFill/>
            </p:spPr>
            <p:txBody>
              <a:bodyPr wrap="square" rtlCol="0">
                <a:spAutoFit/>
              </a:bodyPr>
              <a:lstStyle/>
              <a:p>
                <a:r>
                  <a:rPr lang="en-US" sz="3200" b="1" dirty="0" smtClean="0">
                    <a:solidFill>
                      <a:schemeClr val="accent5">
                        <a:lumMod val="50000"/>
                      </a:schemeClr>
                    </a:solidFill>
                  </a:rPr>
                  <a:t>Outputs</a:t>
                </a:r>
                <a:endParaRPr lang="en-US" sz="3200" dirty="0">
                  <a:solidFill>
                    <a:schemeClr val="accent5">
                      <a:lumMod val="50000"/>
                    </a:schemeClr>
                  </a:solidFill>
                </a:endParaRPr>
              </a:p>
              <a:p>
                <a:pPr lvl="1"/>
                <a:r>
                  <a:rPr lang="en-US" sz="2400" b="1" dirty="0">
                    <a:solidFill>
                      <a:schemeClr val="accent5">
                        <a:lumMod val="50000"/>
                      </a:schemeClr>
                    </a:solidFill>
                  </a:rPr>
                  <a:t>Sentiment Time Series </a:t>
                </a:r>
                <a:r>
                  <a:rPr lang="en-US" sz="2400" b="1" dirty="0" smtClean="0">
                    <a:solidFill>
                      <a:schemeClr val="accent5">
                        <a:lumMod val="50000"/>
                      </a:schemeClr>
                    </a:solidFill>
                  </a:rPr>
                  <a:t>for Given </a:t>
                </a:r>
                <a:r>
                  <a:rPr lang="en-US" sz="2400" b="1" dirty="0">
                    <a:solidFill>
                      <a:schemeClr val="accent5">
                        <a:lumMod val="50000"/>
                      </a:schemeClr>
                    </a:solidFill>
                  </a:rPr>
                  <a:t>Queries</a:t>
                </a:r>
                <a:endParaRPr lang="en-US" sz="24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Sentiment Vector: </a:t>
                </a:r>
                <a:r>
                  <a:rPr lang="en-US" sz="2000" dirty="0">
                    <a:solidFill>
                      <a:schemeClr val="accent5">
                        <a:lumMod val="50000"/>
                      </a:schemeClr>
                    </a:solidFill>
                  </a:rPr>
                  <a:t>[</a:t>
                </a:r>
                <a:r>
                  <a:rPr lang="en-US" sz="2000" dirty="0">
                    <a:solidFill>
                      <a:schemeClr val="accent1">
                        <a:lumMod val="50000"/>
                      </a:schemeClr>
                    </a:solidFill>
                  </a:rPr>
                  <a:t>Very negative</a:t>
                </a:r>
                <a:r>
                  <a:rPr lang="en-US" sz="2000" dirty="0">
                    <a:solidFill>
                      <a:schemeClr val="tx2"/>
                    </a:solidFill>
                  </a:rPr>
                  <a:t>, </a:t>
                </a:r>
                <a:r>
                  <a:rPr lang="en-US" sz="2000" dirty="0">
                    <a:solidFill>
                      <a:schemeClr val="accent1"/>
                    </a:solidFill>
                  </a:rPr>
                  <a:t>Negative</a:t>
                </a:r>
                <a:r>
                  <a:rPr lang="en-US" sz="2000" dirty="0">
                    <a:solidFill>
                      <a:schemeClr val="tx2"/>
                    </a:solidFill>
                  </a:rPr>
                  <a:t>, </a:t>
                </a:r>
                <a:r>
                  <a:rPr lang="en-US" sz="2000" dirty="0">
                    <a:solidFill>
                      <a:schemeClr val="accent2"/>
                    </a:solidFill>
                  </a:rPr>
                  <a:t>Positive</a:t>
                </a:r>
                <a:r>
                  <a:rPr lang="en-US" sz="2000" dirty="0">
                    <a:solidFill>
                      <a:schemeClr val="tx2"/>
                    </a:solidFill>
                  </a:rPr>
                  <a:t>, </a:t>
                </a:r>
                <a:r>
                  <a:rPr lang="en-US" sz="2000" dirty="0">
                    <a:solidFill>
                      <a:srgbClr val="C00000"/>
                    </a:solidFill>
                  </a:rPr>
                  <a:t>Very positive</a:t>
                </a:r>
                <a:r>
                  <a:rPr lang="en-US" sz="2000" dirty="0" smtClean="0">
                    <a:solidFill>
                      <a:schemeClr val="accent5">
                        <a:lumMod val="50000"/>
                      </a:schemeClr>
                    </a:solidFill>
                  </a:rPr>
                  <a:t>] (</a:t>
                </a:r>
                <a14:m>
                  <m:oMath xmlns:m="http://schemas.openxmlformats.org/officeDocument/2006/math">
                    <m:r>
                      <m:rPr>
                        <m:sty m:val="p"/>
                      </m:rPr>
                      <a:rPr lang="el-GR" sz="2000" i="1">
                        <a:solidFill>
                          <a:schemeClr val="accent5">
                            <a:lumMod val="50000"/>
                          </a:schemeClr>
                        </a:solidFill>
                        <a:latin typeface="Cambria Math" panose="02040503050406030204" pitchFamily="18" charset="0"/>
                        <a:ea typeface="Cambria Math" panose="02040503050406030204" pitchFamily="18" charset="0"/>
                      </a:rPr>
                      <m:t>Σ</m:t>
                    </m:r>
                    <m:r>
                      <a:rPr lang="en-US" sz="2000" i="1">
                        <a:solidFill>
                          <a:schemeClr val="accent5">
                            <a:lumMod val="50000"/>
                          </a:schemeClr>
                        </a:solidFill>
                        <a:latin typeface="Cambria Math" panose="02040503050406030204" pitchFamily="18" charset="0"/>
                        <a:ea typeface="Cambria Math" panose="02040503050406030204" pitchFamily="18" charset="0"/>
                      </a:rPr>
                      <m:t>=1</m:t>
                    </m:r>
                  </m:oMath>
                </a14:m>
                <a:r>
                  <a:rPr lang="en-US" sz="2000" dirty="0" smtClean="0">
                    <a:solidFill>
                      <a:schemeClr val="accent5">
                        <a:lumMod val="50000"/>
                      </a:schemeClr>
                    </a:solidFill>
                  </a:rPr>
                  <a:t>)</a:t>
                </a:r>
                <a:endParaRPr lang="en-US" sz="20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Sentiment </a:t>
                </a:r>
                <a:r>
                  <a:rPr lang="en-US" sz="2000" b="1" dirty="0" smtClean="0">
                    <a:solidFill>
                      <a:schemeClr val="accent5">
                        <a:lumMod val="50000"/>
                      </a:schemeClr>
                    </a:solidFill>
                  </a:rPr>
                  <a:t>support: </a:t>
                </a:r>
                <a:r>
                  <a:rPr lang="en-US" sz="2000" dirty="0" smtClean="0">
                    <a:solidFill>
                      <a:schemeClr val="accent5">
                        <a:lumMod val="50000"/>
                      </a:schemeClr>
                    </a:solidFill>
                  </a:rPr>
                  <a:t>Counts </a:t>
                </a:r>
                <a:r>
                  <a:rPr lang="en-US" sz="2000" dirty="0">
                    <a:solidFill>
                      <a:schemeClr val="accent5">
                        <a:lumMod val="50000"/>
                      </a:schemeClr>
                    </a:solidFill>
                  </a:rPr>
                  <a:t>of edges contributing to non-neutral </a:t>
                </a:r>
                <a:r>
                  <a:rPr lang="en-US" sz="2000" dirty="0" smtClean="0">
                    <a:solidFill>
                      <a:schemeClr val="accent5">
                        <a:lumMod val="50000"/>
                      </a:schemeClr>
                    </a:solidFill>
                  </a:rPr>
                  <a:t>sentiments</a:t>
                </a:r>
                <a:endParaRPr lang="en-US" sz="2000" dirty="0">
                  <a:solidFill>
                    <a:schemeClr val="accent5">
                      <a:lumMod val="50000"/>
                    </a:schemeClr>
                  </a:solidFill>
                </a:endParaRPr>
              </a:p>
              <a:p>
                <a:pPr marL="1257300" lvl="2" indent="-342900">
                  <a:buFont typeface="Arial" panose="020B0604020202020204" pitchFamily="34" charset="0"/>
                  <a:buChar char="•"/>
                </a:pPr>
                <a:r>
                  <a:rPr lang="en-US" sz="2000" b="1" dirty="0">
                    <a:solidFill>
                      <a:schemeClr val="accent5">
                        <a:lumMod val="50000"/>
                      </a:schemeClr>
                    </a:solidFill>
                  </a:rPr>
                  <a:t>Total </a:t>
                </a:r>
                <a:r>
                  <a:rPr lang="en-US" sz="2000" b="1" dirty="0" smtClean="0">
                    <a:solidFill>
                      <a:schemeClr val="accent5">
                        <a:lumMod val="50000"/>
                      </a:schemeClr>
                    </a:solidFill>
                  </a:rPr>
                  <a:t>support: </a:t>
                </a:r>
                <a:r>
                  <a:rPr lang="en-US" sz="2000" dirty="0">
                    <a:solidFill>
                      <a:schemeClr val="accent5">
                        <a:lumMod val="50000"/>
                      </a:schemeClr>
                    </a:solidFill>
                  </a:rPr>
                  <a:t>C</a:t>
                </a:r>
                <a:r>
                  <a:rPr lang="en-US" sz="2000" dirty="0" smtClean="0">
                    <a:solidFill>
                      <a:schemeClr val="accent5">
                        <a:lumMod val="50000"/>
                      </a:schemeClr>
                    </a:solidFill>
                  </a:rPr>
                  <a:t>ounts </a:t>
                </a:r>
                <a:r>
                  <a:rPr lang="en-US" sz="2000" dirty="0">
                    <a:solidFill>
                      <a:schemeClr val="accent5">
                        <a:lumMod val="50000"/>
                      </a:schemeClr>
                    </a:solidFill>
                  </a:rPr>
                  <a:t>of edges </a:t>
                </a:r>
                <a:r>
                  <a:rPr lang="en-US" sz="2000" dirty="0" smtClean="0">
                    <a:solidFill>
                      <a:schemeClr val="accent5">
                        <a:lumMod val="50000"/>
                      </a:schemeClr>
                    </a:solidFill>
                  </a:rPr>
                  <a:t>directly relevant to </a:t>
                </a:r>
                <a:r>
                  <a:rPr lang="en-US" sz="2000" dirty="0">
                    <a:solidFill>
                      <a:schemeClr val="accent5">
                        <a:lumMod val="50000"/>
                      </a:schemeClr>
                    </a:solidFill>
                  </a:rPr>
                  <a:t>the </a:t>
                </a:r>
                <a:r>
                  <a:rPr lang="en-US" sz="2000" dirty="0" smtClean="0">
                    <a:solidFill>
                      <a:schemeClr val="accent5">
                        <a:lumMod val="50000"/>
                      </a:schemeClr>
                    </a:solidFill>
                  </a:rPr>
                  <a:t>queries</a:t>
                </a:r>
                <a:endParaRPr lang="en-US" sz="2000" dirty="0">
                  <a:solidFill>
                    <a:schemeClr val="accent5">
                      <a:lumMod val="50000"/>
                    </a:schemeClr>
                  </a:solidFill>
                </a:endParaRP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27496" y="4864035"/>
                <a:ext cx="10308176" cy="2154436"/>
              </a:xfrm>
              <a:prstGeom prst="rect">
                <a:avLst/>
              </a:prstGeom>
              <a:blipFill>
                <a:blip r:embed="rId3"/>
                <a:stretch>
                  <a:fillRect l="-1478" t="-3683"/>
                </a:stretch>
              </a:blipFill>
            </p:spPr>
            <p:txBody>
              <a:bodyPr/>
              <a:lstStyle/>
              <a:p>
                <a:r>
                  <a:rPr lang="en-US">
                    <a:noFill/>
                  </a:rPr>
                  <a:t> </a:t>
                </a:r>
              </a:p>
            </p:txBody>
          </p:sp>
        </mc:Fallback>
      </mc:AlternateContent>
      <p:sp>
        <p:nvSpPr>
          <p:cNvPr id="7" name="TextBox 6"/>
          <p:cNvSpPr txBox="1"/>
          <p:nvPr/>
        </p:nvSpPr>
        <p:spPr>
          <a:xfrm>
            <a:off x="427496" y="1220600"/>
            <a:ext cx="10855270" cy="3816429"/>
          </a:xfrm>
          <a:prstGeom prst="rect">
            <a:avLst/>
          </a:prstGeom>
          <a:noFill/>
        </p:spPr>
        <p:txBody>
          <a:bodyPr wrap="square" rtlCol="0">
            <a:spAutoFit/>
          </a:bodyPr>
          <a:lstStyle/>
          <a:p>
            <a:r>
              <a:rPr lang="en-US" sz="3200" b="1" dirty="0" smtClean="0">
                <a:solidFill>
                  <a:schemeClr val="accent5">
                    <a:lumMod val="50000"/>
                  </a:schemeClr>
                </a:solidFill>
              </a:rPr>
              <a:t>Inputs</a:t>
            </a:r>
            <a:endParaRPr lang="en-US" sz="3200" dirty="0">
              <a:solidFill>
                <a:schemeClr val="accent5">
                  <a:lumMod val="50000"/>
                </a:schemeClr>
              </a:solidFill>
            </a:endParaRPr>
          </a:p>
          <a:p>
            <a:pPr lvl="1"/>
            <a:r>
              <a:rPr lang="en-US" sz="2400" b="1" dirty="0">
                <a:solidFill>
                  <a:schemeClr val="accent5">
                    <a:lumMod val="50000"/>
                  </a:schemeClr>
                </a:solidFill>
              </a:rPr>
              <a:t>Twitter data </a:t>
            </a:r>
          </a:p>
          <a:p>
            <a:pPr marL="1257300" lvl="2" indent="-342900">
              <a:buFont typeface="Arial" panose="020B0604020202020204" pitchFamily="34" charset="0"/>
              <a:buChar char="•"/>
            </a:pPr>
            <a:r>
              <a:rPr lang="en-US" sz="2000" b="1" dirty="0">
                <a:solidFill>
                  <a:schemeClr val="accent5">
                    <a:lumMod val="50000"/>
                  </a:schemeClr>
                </a:solidFill>
              </a:rPr>
              <a:t>Geo-Projection</a:t>
            </a:r>
            <a:r>
              <a:rPr lang="en-US" sz="2000" dirty="0">
                <a:solidFill>
                  <a:schemeClr val="accent5">
                    <a:lumMod val="50000"/>
                  </a:schemeClr>
                </a:solidFill>
              </a:rPr>
              <a:t>: If geo-info is available, e.g. CA, NY, FL and PA.</a:t>
            </a:r>
          </a:p>
          <a:p>
            <a:pPr lvl="1"/>
            <a:r>
              <a:rPr lang="en-US" sz="2400" b="1" dirty="0">
                <a:solidFill>
                  <a:schemeClr val="accent5">
                    <a:lumMod val="50000"/>
                  </a:schemeClr>
                </a:solidFill>
              </a:rPr>
              <a:t>Queries</a:t>
            </a:r>
            <a:r>
              <a:rPr lang="en-US" sz="2400" dirty="0">
                <a:solidFill>
                  <a:schemeClr val="accent5">
                    <a:lumMod val="50000"/>
                  </a:schemeClr>
                </a:solidFill>
              </a:rPr>
              <a:t> </a:t>
            </a:r>
          </a:p>
          <a:p>
            <a:pPr marL="1257300" lvl="2" indent="-342900">
              <a:buFont typeface="Arial" panose="020B0604020202020204" pitchFamily="34" charset="0"/>
              <a:buChar char="•"/>
            </a:pPr>
            <a:r>
              <a:rPr lang="en-US" sz="2000" b="1" dirty="0">
                <a:solidFill>
                  <a:schemeClr val="accent5">
                    <a:lumMod val="50000"/>
                  </a:schemeClr>
                </a:solidFill>
              </a:rPr>
              <a:t>Inflectional morphology</a:t>
            </a:r>
            <a:r>
              <a:rPr lang="en-US" sz="2000" dirty="0">
                <a:solidFill>
                  <a:schemeClr val="accent5">
                    <a:lumMod val="50000"/>
                  </a:schemeClr>
                </a:solidFill>
              </a:rPr>
              <a:t>: </a:t>
            </a:r>
            <a:r>
              <a:rPr lang="en-US" sz="2000" dirty="0" smtClean="0">
                <a:solidFill>
                  <a:schemeClr val="accent5">
                    <a:lumMod val="50000"/>
                  </a:schemeClr>
                </a:solidFill>
              </a:rPr>
              <a:t>E.g</a:t>
            </a:r>
            <a:r>
              <a:rPr lang="en-US" sz="2000" dirty="0">
                <a:solidFill>
                  <a:schemeClr val="accent5">
                    <a:lumMod val="50000"/>
                  </a:schemeClr>
                </a:solidFill>
              </a:rPr>
              <a:t>. {mask wear, mask wearing, wear mask, wearing mask, wearing masks}</a:t>
            </a:r>
          </a:p>
          <a:p>
            <a:pPr marL="1257300" lvl="2" indent="-342900">
              <a:buFont typeface="Arial" panose="020B0604020202020204" pitchFamily="34" charset="0"/>
              <a:buChar char="•"/>
            </a:pPr>
            <a:r>
              <a:rPr lang="en-US" sz="2000" b="1" dirty="0">
                <a:solidFill>
                  <a:schemeClr val="accent5">
                    <a:lumMod val="50000"/>
                  </a:schemeClr>
                </a:solidFill>
              </a:rPr>
              <a:t>Quotient</a:t>
            </a:r>
          </a:p>
          <a:p>
            <a:pPr lvl="1"/>
            <a:r>
              <a:rPr lang="en-US" sz="2400" b="1" dirty="0">
                <a:solidFill>
                  <a:schemeClr val="accent5">
                    <a:lumMod val="50000"/>
                  </a:schemeClr>
                </a:solidFill>
              </a:rPr>
              <a:t>Time Series</a:t>
            </a:r>
          </a:p>
          <a:p>
            <a:pPr marL="1257300" lvl="2" indent="-342900">
              <a:buFont typeface="Arial" panose="020B0604020202020204" pitchFamily="34" charset="0"/>
              <a:buChar char="•"/>
            </a:pPr>
            <a:r>
              <a:rPr lang="en-US" sz="2000" b="1" dirty="0">
                <a:solidFill>
                  <a:schemeClr val="accent5">
                    <a:lumMod val="50000"/>
                  </a:schemeClr>
                </a:solidFill>
              </a:rPr>
              <a:t>Stride:</a:t>
            </a:r>
            <a:r>
              <a:rPr lang="en-US" sz="2000" dirty="0">
                <a:solidFill>
                  <a:schemeClr val="accent5">
                    <a:lumMod val="50000"/>
                  </a:schemeClr>
                </a:solidFill>
              </a:rPr>
              <a:t> E.g. 1 day</a:t>
            </a:r>
          </a:p>
          <a:p>
            <a:pPr marL="1257300" lvl="2" indent="-342900">
              <a:buFont typeface="Arial" panose="020B0604020202020204" pitchFamily="34" charset="0"/>
              <a:buChar char="•"/>
            </a:pPr>
            <a:r>
              <a:rPr lang="en-US" sz="2000" b="1" dirty="0">
                <a:solidFill>
                  <a:schemeClr val="accent5">
                    <a:lumMod val="50000"/>
                  </a:schemeClr>
                </a:solidFill>
              </a:rPr>
              <a:t>Span: </a:t>
            </a:r>
            <a:r>
              <a:rPr lang="en-US" sz="2000" dirty="0">
                <a:solidFill>
                  <a:schemeClr val="accent5">
                    <a:lumMod val="50000"/>
                  </a:schemeClr>
                </a:solidFill>
              </a:rPr>
              <a:t>E.g. 3 days</a:t>
            </a:r>
          </a:p>
          <a:p>
            <a:endParaRPr lang="en-US" dirty="0"/>
          </a:p>
        </p:txBody>
      </p:sp>
      <p:sp>
        <p:nvSpPr>
          <p:cNvPr id="9" name="Title 1"/>
          <p:cNvSpPr txBox="1">
            <a:spLocks/>
          </p:cNvSpPr>
          <p:nvPr/>
        </p:nvSpPr>
        <p:spPr>
          <a:xfrm>
            <a:off x="427496" y="357376"/>
            <a:ext cx="564784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Sentiment Time Series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8482" y="3104126"/>
            <a:ext cx="4333298" cy="1932903"/>
          </a:xfrm>
          <a:prstGeom prst="rect">
            <a:avLst/>
          </a:prstGeom>
        </p:spPr>
      </p:pic>
      <p:sp>
        <p:nvSpPr>
          <p:cNvPr id="8" name="Right Arrow 7"/>
          <p:cNvSpPr/>
          <p:nvPr/>
        </p:nvSpPr>
        <p:spPr>
          <a:xfrm>
            <a:off x="3083433" y="3449160"/>
            <a:ext cx="335966" cy="294529"/>
          </a:xfrm>
          <a:prstGeom prst="rightArrow">
            <a:avLst>
              <a:gd name="adj1" fmla="val 50000"/>
              <a:gd name="adj2" fmla="val 74198"/>
            </a:avLst>
          </a:prstGeom>
          <a:solidFill>
            <a:schemeClr val="accent1">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481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8908" y="323118"/>
            <a:ext cx="3002736" cy="14095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96" y="1732693"/>
            <a:ext cx="8100001" cy="2630079"/>
          </a:xfrm>
          <a:prstGeom prst="rect">
            <a:avLst/>
          </a:prstGeom>
        </p:spPr>
      </p:pic>
      <p:sp>
        <p:nvSpPr>
          <p:cNvPr id="12" name="TextBox 11"/>
          <p:cNvSpPr txBox="1"/>
          <p:nvPr/>
        </p:nvSpPr>
        <p:spPr>
          <a:xfrm>
            <a:off x="838200" y="4503381"/>
            <a:ext cx="3385088" cy="584775"/>
          </a:xfrm>
          <a:prstGeom prst="rect">
            <a:avLst/>
          </a:prstGeom>
          <a:noFill/>
        </p:spPr>
        <p:txBody>
          <a:bodyPr wrap="square" rtlCol="0">
            <a:spAutoFit/>
          </a:bodyPr>
          <a:lstStyle/>
          <a:p>
            <a:r>
              <a:rPr lang="en-US" sz="3200" b="1" dirty="0" smtClean="0">
                <a:solidFill>
                  <a:schemeClr val="accent5"/>
                </a:solidFill>
              </a:rPr>
              <a:t>Polarized Counting</a:t>
            </a:r>
            <a:endParaRPr lang="en-US" sz="3200" b="1" dirty="0">
              <a:solidFill>
                <a:schemeClr val="accent5"/>
              </a:solidFill>
            </a:endParaRPr>
          </a:p>
        </p:txBody>
      </p:sp>
      <mc:AlternateContent xmlns:mc="http://schemas.openxmlformats.org/markup-compatibility/2006" xmlns:a14="http://schemas.microsoft.com/office/drawing/2010/main">
        <mc:Choice Requires="a14">
          <p:sp>
            <p:nvSpPr>
              <p:cNvPr id="13" name="TextBox 12"/>
              <p:cNvSpPr txBox="1"/>
              <p:nvPr/>
            </p:nvSpPr>
            <p:spPr>
              <a:xfrm>
                <a:off x="885148" y="5088156"/>
                <a:ext cx="7223760" cy="105554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𝑉𝑒𝑐𝑡𝑜𝑟</m:t>
                    </m:r>
                    <m:r>
                      <a:rPr lang="en-US" sz="2000" b="0" i="1" smtClean="0">
                        <a:solidFill>
                          <a:schemeClr val="accent5">
                            <a:lumMod val="50000"/>
                          </a:schemeClr>
                        </a:solidFill>
                        <a:latin typeface="Cambria Math" panose="02040503050406030204" pitchFamily="18" charset="0"/>
                      </a:rPr>
                      <m:t>=</m:t>
                    </m:r>
                    <m:f>
                      <m:fPr>
                        <m:ctrlPr>
                          <a:rPr lang="en-US" sz="2000" b="0" i="1" smtClean="0">
                            <a:solidFill>
                              <a:schemeClr val="accent5">
                                <a:lumMod val="50000"/>
                              </a:schemeClr>
                            </a:solidFill>
                            <a:latin typeface="Cambria Math" panose="02040503050406030204" pitchFamily="18" charset="0"/>
                          </a:rPr>
                        </m:ctrlPr>
                      </m:fPr>
                      <m:num>
                        <m:r>
                          <a:rPr lang="en-US" sz="2000" b="0" i="1" smtClean="0">
                            <a:solidFill>
                              <a:schemeClr val="accent5">
                                <a:lumMod val="50000"/>
                              </a:schemeClr>
                            </a:solidFill>
                            <a:latin typeface="Cambria Math" panose="02040503050406030204" pitchFamily="18" charset="0"/>
                          </a:rPr>
                          <m:t>𝑃𝑜𝑙𝑎𝑟𝑖𝑧𝑒𝑑</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𝐶𝑜𝑢𝑛𝑡𝑠</m:t>
                        </m:r>
                      </m:num>
                      <m:den>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𝑆𝑢𝑝𝑝𝑜𝑟𝑡</m:t>
                        </m:r>
                      </m:den>
                    </m:f>
                  </m:oMath>
                </a14:m>
                <a:endParaRPr lang="en-US" sz="2000" dirty="0" smtClean="0">
                  <a:solidFill>
                    <a:schemeClr val="accent5">
                      <a:lumMod val="50000"/>
                    </a:schemeClr>
                  </a:solidFill>
                </a:endParaRPr>
              </a:p>
              <a:p>
                <a:pPr marL="285750" indent="-285750">
                  <a:buFont typeface="Arial" panose="020B0604020202020204" pitchFamily="34" charset="0"/>
                  <a:buChar char="•"/>
                </a:pPr>
                <a14:m>
                  <m:oMath xmlns:m="http://schemas.openxmlformats.org/officeDocument/2006/math">
                    <m:f>
                      <m:fPr>
                        <m:ctrlPr>
                          <a:rPr lang="en-US" sz="2000" i="1">
                            <a:solidFill>
                              <a:schemeClr val="accent5">
                                <a:lumMod val="50000"/>
                              </a:schemeClr>
                            </a:solidFill>
                            <a:latin typeface="Cambria Math" panose="02040503050406030204" pitchFamily="18" charset="0"/>
                          </a:rPr>
                        </m:ctrlPr>
                      </m:fPr>
                      <m:num>
                        <m:r>
                          <a:rPr lang="en-US" sz="2000" b="0" i="1" smtClean="0">
                            <a:solidFill>
                              <a:schemeClr val="accent5">
                                <a:lumMod val="50000"/>
                              </a:schemeClr>
                            </a:solidFill>
                            <a:latin typeface="Cambria Math" panose="02040503050406030204" pitchFamily="18" charset="0"/>
                          </a:rPr>
                          <m:t>𝑆𝑒𝑛𝑡𝑖𝑚𝑒𝑛𝑡</m:t>
                        </m:r>
                        <m:r>
                          <a:rPr lang="en-US" sz="2000" b="0" i="1" smtClean="0">
                            <a:solidFill>
                              <a:schemeClr val="accent5">
                                <a:lumMod val="50000"/>
                              </a:schemeClr>
                            </a:solidFill>
                            <a:latin typeface="Cambria Math" panose="02040503050406030204" pitchFamily="18" charset="0"/>
                          </a:rPr>
                          <m:t> </m:t>
                        </m:r>
                        <m:r>
                          <a:rPr lang="en-US" sz="2000" b="0" i="1" smtClean="0">
                            <a:solidFill>
                              <a:schemeClr val="accent5">
                                <a:lumMod val="50000"/>
                              </a:schemeClr>
                            </a:solidFill>
                            <a:latin typeface="Cambria Math" panose="02040503050406030204" pitchFamily="18" charset="0"/>
                          </a:rPr>
                          <m:t>𝑆𝑢𝑝𝑝𝑜𝑟𝑡</m:t>
                        </m:r>
                      </m:num>
                      <m:den>
                        <m:r>
                          <a:rPr lang="en-US" sz="2000" b="0" i="1" smtClean="0">
                            <a:solidFill>
                              <a:schemeClr val="accent5">
                                <a:lumMod val="50000"/>
                              </a:schemeClr>
                            </a:solidFill>
                            <a:latin typeface="Cambria Math" panose="02040503050406030204" pitchFamily="18" charset="0"/>
                          </a:rPr>
                          <m:t>𝑇𝑜𝑡𝑎𝑙</m:t>
                        </m:r>
                        <m:r>
                          <a:rPr lang="en-US" sz="2000" i="1">
                            <a:solidFill>
                              <a:schemeClr val="accent5">
                                <a:lumMod val="50000"/>
                              </a:schemeClr>
                            </a:solidFill>
                            <a:latin typeface="Cambria Math" panose="02040503050406030204" pitchFamily="18" charset="0"/>
                          </a:rPr>
                          <m:t> </m:t>
                        </m:r>
                        <m:r>
                          <a:rPr lang="en-US" sz="2000" i="1">
                            <a:solidFill>
                              <a:schemeClr val="accent5">
                                <a:lumMod val="50000"/>
                              </a:schemeClr>
                            </a:solidFill>
                            <a:latin typeface="Cambria Math" panose="02040503050406030204" pitchFamily="18" charset="0"/>
                          </a:rPr>
                          <m:t>𝑆𝑢𝑝𝑝𝑜𝑟𝑡</m:t>
                        </m:r>
                      </m:den>
                    </m:f>
                  </m:oMath>
                </a14:m>
                <a:r>
                  <a:rPr lang="en-US" sz="2000" dirty="0" smtClean="0">
                    <a:solidFill>
                      <a:schemeClr val="accent5">
                        <a:lumMod val="50000"/>
                      </a:schemeClr>
                    </a:solidFill>
                  </a:rPr>
                  <a:t> indicates the significance of the sentiments.</a:t>
                </a:r>
                <a:endParaRPr lang="en-US" sz="2000" dirty="0">
                  <a:solidFill>
                    <a:schemeClr val="accent5">
                      <a:lumMod val="5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85148" y="5088156"/>
                <a:ext cx="7223760" cy="1055545"/>
              </a:xfrm>
              <a:prstGeom prst="rect">
                <a:avLst/>
              </a:prstGeom>
              <a:blipFill>
                <a:blip r:embed="rId4"/>
                <a:stretch>
                  <a:fillRect b="-578"/>
                </a:stretch>
              </a:blipFill>
            </p:spPr>
            <p:txBody>
              <a:bodyPr/>
              <a:lstStyle/>
              <a:p>
                <a:r>
                  <a:rPr lang="en-US">
                    <a:noFill/>
                  </a:rPr>
                  <a:t> </a:t>
                </a:r>
              </a:p>
            </p:txBody>
          </p:sp>
        </mc:Fallback>
      </mc:AlternateContent>
      <p:sp>
        <p:nvSpPr>
          <p:cNvPr id="14" name="TextBox 13"/>
          <p:cNvSpPr txBox="1"/>
          <p:nvPr/>
        </p:nvSpPr>
        <p:spPr>
          <a:xfrm>
            <a:off x="8527497" y="2824281"/>
            <a:ext cx="2667000" cy="707886"/>
          </a:xfrm>
          <a:prstGeom prst="rect">
            <a:avLst/>
          </a:prstGeom>
          <a:noFill/>
        </p:spPr>
        <p:txBody>
          <a:bodyPr wrap="square" rtlCol="0">
            <a:spAutoFit/>
          </a:bodyPr>
          <a:lstStyle/>
          <a:p>
            <a:r>
              <a:rPr lang="en-US" sz="2000" b="1" dirty="0" smtClean="0">
                <a:solidFill>
                  <a:schemeClr val="accent5">
                    <a:lumMod val="50000"/>
                  </a:schemeClr>
                </a:solidFill>
              </a:rPr>
              <a:t>SS: Sentiment Support</a:t>
            </a:r>
          </a:p>
          <a:p>
            <a:r>
              <a:rPr lang="en-US" sz="2000" b="1" dirty="0" smtClean="0">
                <a:solidFill>
                  <a:schemeClr val="accent5">
                    <a:lumMod val="50000"/>
                  </a:schemeClr>
                </a:solidFill>
              </a:rPr>
              <a:t>TS: Total Support</a:t>
            </a:r>
            <a:endParaRPr lang="en-US" sz="2000" b="1" dirty="0">
              <a:solidFill>
                <a:schemeClr val="accent5">
                  <a:lumMod val="50000"/>
                </a:schemeClr>
              </a:solidFill>
            </a:endParaRPr>
          </a:p>
        </p:txBody>
      </p:sp>
      <p:sp>
        <p:nvSpPr>
          <p:cNvPr id="9" name="Title 1"/>
          <p:cNvSpPr txBox="1">
            <a:spLocks/>
          </p:cNvSpPr>
          <p:nvPr/>
        </p:nvSpPr>
        <p:spPr>
          <a:xfrm>
            <a:off x="427496" y="357376"/>
            <a:ext cx="564784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Sentiment Time Series</a:t>
            </a:r>
          </a:p>
        </p:txBody>
      </p:sp>
    </p:spTree>
    <p:extLst>
      <p:ext uri="{BB962C8B-B14F-4D97-AF65-F5344CB8AC3E}">
        <p14:creationId xmlns:p14="http://schemas.microsoft.com/office/powerpoint/2010/main" val="2325857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376"/>
            <a:ext cx="10515600" cy="812746"/>
          </a:xfrm>
        </p:spPr>
        <p:txBody>
          <a:bodyPr>
            <a:normAutofit/>
          </a:bodyPr>
          <a:lstStyle/>
          <a:p>
            <a:r>
              <a:rPr lang="en-US" sz="4800" b="1" dirty="0" smtClean="0">
                <a:solidFill>
                  <a:schemeClr val="accent5">
                    <a:lumMod val="50000"/>
                  </a:schemeClr>
                </a:solidFill>
              </a:rPr>
              <a:t>Why PKSG?</a:t>
            </a:r>
            <a:endParaRPr lang="en-US" sz="4800" b="1" dirty="0">
              <a:solidFill>
                <a:schemeClr val="accent5">
                  <a:lumMod val="50000"/>
                </a:schemeClr>
              </a:solidFill>
            </a:endParaRPr>
          </a:p>
        </p:txBody>
      </p:sp>
      <p:sp>
        <p:nvSpPr>
          <p:cNvPr id="3" name="Content Placeholder 2"/>
          <p:cNvSpPr>
            <a:spLocks noGrp="1"/>
          </p:cNvSpPr>
          <p:nvPr>
            <p:ph idx="1"/>
          </p:nvPr>
        </p:nvSpPr>
        <p:spPr>
          <a:xfrm>
            <a:off x="838200" y="1822421"/>
            <a:ext cx="10515600" cy="3849958"/>
          </a:xfrm>
        </p:spPr>
        <p:txBody>
          <a:bodyPr>
            <a:normAutofit/>
          </a:bodyPr>
          <a:lstStyle/>
          <a:p>
            <a:r>
              <a:rPr lang="en-US" sz="3200" b="1" dirty="0" smtClean="0">
                <a:solidFill>
                  <a:schemeClr val="accent5">
                    <a:lumMod val="50000"/>
                  </a:schemeClr>
                </a:solidFill>
              </a:rPr>
              <a:t>Motivation: </a:t>
            </a:r>
          </a:p>
          <a:p>
            <a:pPr lvl="1"/>
            <a:r>
              <a:rPr lang="en-US" dirty="0" smtClean="0">
                <a:solidFill>
                  <a:schemeClr val="accent5">
                    <a:lumMod val="50000"/>
                  </a:schemeClr>
                </a:solidFill>
              </a:rPr>
              <a:t>Semantic representations for social media texts at multiple granularities (e.g. phrase, sentence, document and corpus). </a:t>
            </a:r>
          </a:p>
          <a:p>
            <a:pPr lvl="2"/>
            <a:r>
              <a:rPr lang="en-US" dirty="0" smtClean="0">
                <a:solidFill>
                  <a:schemeClr val="accent5">
                    <a:lumMod val="50000"/>
                  </a:schemeClr>
                </a:solidFill>
              </a:rPr>
              <a:t>Social media texts are typically short and not well written.</a:t>
            </a:r>
          </a:p>
          <a:p>
            <a:pPr lvl="1"/>
            <a:r>
              <a:rPr lang="en-US" dirty="0" smtClean="0">
                <a:solidFill>
                  <a:schemeClr val="accent5">
                    <a:lumMod val="50000"/>
                  </a:schemeClr>
                </a:solidFill>
              </a:rPr>
              <a:t>Sentiments for arbitrary aspects (e.g. vaccination and wearing masks)</a:t>
            </a:r>
          </a:p>
          <a:p>
            <a:pPr lvl="2"/>
            <a:r>
              <a:rPr lang="en-US" dirty="0" smtClean="0">
                <a:solidFill>
                  <a:schemeClr val="accent5">
                    <a:lumMod val="50000"/>
                  </a:schemeClr>
                </a:solidFill>
              </a:rPr>
              <a:t>Aspects are manually specified or automatically detected.</a:t>
            </a:r>
          </a:p>
          <a:p>
            <a:pPr lvl="1"/>
            <a:r>
              <a:rPr lang="en-US" dirty="0" smtClean="0">
                <a:solidFill>
                  <a:schemeClr val="accent5">
                    <a:lumMod val="50000"/>
                  </a:schemeClr>
                </a:solidFill>
              </a:rPr>
              <a:t>Interface semantics/sentiments to individual relationship graphs.</a:t>
            </a:r>
          </a:p>
          <a:p>
            <a:pPr lvl="2"/>
            <a:r>
              <a:rPr lang="en-US" dirty="0" smtClean="0">
                <a:solidFill>
                  <a:schemeClr val="accent5">
                    <a:lumMod val="50000"/>
                  </a:schemeClr>
                </a:solidFill>
              </a:rPr>
              <a:t>For any given subgraph, semantics/sentiments can be captured. </a:t>
            </a:r>
          </a:p>
          <a:p>
            <a:pPr lvl="1"/>
            <a:r>
              <a:rPr lang="en-US" b="1" dirty="0" smtClean="0">
                <a:solidFill>
                  <a:schemeClr val="accent5">
                    <a:lumMod val="50000"/>
                  </a:schemeClr>
                </a:solidFill>
              </a:rPr>
              <a:t>End Goal </a:t>
            </a:r>
            <a:r>
              <a:rPr lang="en-US" dirty="0" smtClean="0">
                <a:solidFill>
                  <a:schemeClr val="accent5">
                    <a:lumMod val="50000"/>
                  </a:schemeClr>
                </a:solidFill>
              </a:rPr>
              <a:t>(beyond PKSG):</a:t>
            </a:r>
            <a:r>
              <a:rPr lang="en-US" b="1" dirty="0" smtClean="0">
                <a:solidFill>
                  <a:schemeClr val="accent5">
                    <a:lumMod val="50000"/>
                  </a:schemeClr>
                </a:solidFill>
              </a:rPr>
              <a:t> </a:t>
            </a:r>
            <a:r>
              <a:rPr lang="en-US" dirty="0" smtClean="0">
                <a:solidFill>
                  <a:schemeClr val="accent5">
                    <a:lumMod val="50000"/>
                  </a:schemeClr>
                </a:solidFill>
              </a:rPr>
              <a:t>Understand dynamics of semantics/sentiments</a:t>
            </a:r>
            <a:r>
              <a:rPr lang="en-US" dirty="0">
                <a:solidFill>
                  <a:schemeClr val="accent5">
                    <a:lumMod val="50000"/>
                  </a:schemeClr>
                </a:solidFill>
              </a:rPr>
              <a:t>, </a:t>
            </a:r>
            <a:r>
              <a:rPr lang="en-US" dirty="0" smtClean="0">
                <a:solidFill>
                  <a:schemeClr val="accent5">
                    <a:lumMod val="50000"/>
                  </a:schemeClr>
                </a:solidFill>
              </a:rPr>
              <a:t>graph structures of individual relationship graphs and their interactions. </a:t>
            </a:r>
          </a:p>
        </p:txBody>
      </p:sp>
    </p:spTree>
    <p:extLst>
      <p:ext uri="{BB962C8B-B14F-4D97-AF65-F5344CB8AC3E}">
        <p14:creationId xmlns:p14="http://schemas.microsoft.com/office/powerpoint/2010/main" val="1003704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22723" y="2038942"/>
            <a:ext cx="584156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accent5">
                    <a:lumMod val="50000"/>
                  </a:schemeClr>
                </a:solidFill>
              </a:rPr>
              <a:t>Supplementary Slides</a:t>
            </a:r>
            <a:endParaRPr lang="en-US" sz="4800" b="1" dirty="0">
              <a:solidFill>
                <a:schemeClr val="accent5">
                  <a:lumMod val="50000"/>
                </a:schemeClr>
              </a:solidFill>
            </a:endParaRPr>
          </a:p>
        </p:txBody>
      </p:sp>
    </p:spTree>
    <p:extLst>
      <p:ext uri="{BB962C8B-B14F-4D97-AF65-F5344CB8AC3E}">
        <p14:creationId xmlns:p14="http://schemas.microsoft.com/office/powerpoint/2010/main" val="2123319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27496" y="1779130"/>
            <a:ext cx="11382212" cy="4351338"/>
          </a:xfrm>
        </p:spPr>
        <p:txBody>
          <a:bodyPr>
            <a:normAutofit lnSpcReduction="10000"/>
          </a:bodyPr>
          <a:lstStyle/>
          <a:p>
            <a:r>
              <a:rPr lang="en-US" sz="3200" dirty="0" smtClean="0">
                <a:solidFill>
                  <a:schemeClr val="accent5">
                    <a:lumMod val="50000"/>
                  </a:schemeClr>
                </a:solidFill>
              </a:rPr>
              <a:t>Collaborate with Dr. Kathleen </a:t>
            </a:r>
            <a:r>
              <a:rPr lang="en-US" sz="3200" dirty="0" err="1" smtClean="0">
                <a:solidFill>
                  <a:schemeClr val="accent5">
                    <a:lumMod val="50000"/>
                  </a:schemeClr>
                </a:solidFill>
              </a:rPr>
              <a:t>Carley</a:t>
            </a:r>
            <a:r>
              <a:rPr lang="en-US" sz="3200" dirty="0" smtClean="0">
                <a:solidFill>
                  <a:schemeClr val="accent5">
                    <a:lumMod val="50000"/>
                  </a:schemeClr>
                </a:solidFill>
              </a:rPr>
              <a:t> @ CMU CASOS </a:t>
            </a:r>
            <a:r>
              <a:rPr lang="en-US" sz="3200" dirty="0">
                <a:solidFill>
                  <a:schemeClr val="accent5">
                    <a:lumMod val="50000"/>
                  </a:schemeClr>
                </a:solidFill>
              </a:rPr>
              <a:t>and Dr. Peter </a:t>
            </a:r>
            <a:r>
              <a:rPr lang="en-US" sz="3200" dirty="0" err="1" smtClean="0">
                <a:solidFill>
                  <a:schemeClr val="accent5">
                    <a:lumMod val="50000"/>
                  </a:schemeClr>
                </a:solidFill>
              </a:rPr>
              <a:t>Pirolli</a:t>
            </a:r>
            <a:r>
              <a:rPr lang="en-US" sz="3200" dirty="0" smtClean="0">
                <a:solidFill>
                  <a:schemeClr val="accent5">
                    <a:lumMod val="50000"/>
                  </a:schemeClr>
                </a:solidFill>
              </a:rPr>
              <a:t> @ IHMC (funded by IARPA)</a:t>
            </a:r>
          </a:p>
          <a:p>
            <a:r>
              <a:rPr lang="en-US" sz="3200" dirty="0" smtClean="0">
                <a:solidFill>
                  <a:schemeClr val="accent5">
                    <a:lumMod val="50000"/>
                  </a:schemeClr>
                </a:solidFill>
              </a:rPr>
              <a:t>Twitter Data</a:t>
            </a:r>
          </a:p>
          <a:p>
            <a:r>
              <a:rPr lang="en-US" sz="3200" dirty="0" smtClean="0">
                <a:solidFill>
                  <a:schemeClr val="accent5">
                    <a:lumMod val="50000"/>
                  </a:schemeClr>
                </a:solidFill>
              </a:rPr>
              <a:t>States: CA, NY, FL, PA</a:t>
            </a:r>
          </a:p>
          <a:p>
            <a:pPr lvl="1"/>
            <a:r>
              <a:rPr lang="en-US" sz="2800" dirty="0" smtClean="0">
                <a:solidFill>
                  <a:schemeClr val="accent5">
                    <a:lumMod val="50000"/>
                  </a:schemeClr>
                </a:solidFill>
              </a:rPr>
              <a:t>Sentiments of “vaccine”, from Jan. 31, 2020 to Nov. 26, 2020.</a:t>
            </a:r>
          </a:p>
          <a:p>
            <a:pPr lvl="1"/>
            <a:r>
              <a:rPr lang="en-US" sz="2800" dirty="0" smtClean="0">
                <a:solidFill>
                  <a:schemeClr val="accent5">
                    <a:lumMod val="50000"/>
                  </a:schemeClr>
                </a:solidFill>
              </a:rPr>
              <a:t>Sentiments of “mask wear”, from Jan. 31, 2020 to Nov. 26, 2020.</a:t>
            </a:r>
          </a:p>
          <a:p>
            <a:r>
              <a:rPr lang="en-US" sz="3200" dirty="0" smtClean="0">
                <a:solidFill>
                  <a:schemeClr val="accent5">
                    <a:lumMod val="50000"/>
                  </a:schemeClr>
                </a:solidFill>
              </a:rPr>
              <a:t>Nationwide </a:t>
            </a:r>
          </a:p>
          <a:p>
            <a:pPr lvl="1"/>
            <a:r>
              <a:rPr lang="en-US" sz="2800" dirty="0" smtClean="0">
                <a:solidFill>
                  <a:schemeClr val="accent5">
                    <a:lumMod val="50000"/>
                  </a:schemeClr>
                </a:solidFill>
              </a:rPr>
              <a:t>Three categories (provided by Google)</a:t>
            </a:r>
          </a:p>
          <a:p>
            <a:pPr lvl="1"/>
            <a:r>
              <a:rPr lang="en-US" sz="2800" dirty="0" smtClean="0">
                <a:solidFill>
                  <a:schemeClr val="accent5">
                    <a:lumMod val="50000"/>
                  </a:schemeClr>
                </a:solidFill>
              </a:rPr>
              <a:t>Sentiments from Jan. 2021 to Jun. 2021.</a:t>
            </a:r>
            <a:endParaRPr lang="en-US" sz="2800" dirty="0">
              <a:solidFill>
                <a:schemeClr val="accent5">
                  <a:lumMod val="50000"/>
                </a:schemeClr>
              </a:solidFill>
            </a:endParaRPr>
          </a:p>
          <a:p>
            <a:endParaRPr lang="en-US" sz="3200" dirty="0">
              <a:solidFill>
                <a:schemeClr val="accent5">
                  <a:lumMod val="50000"/>
                </a:schemeClr>
              </a:solidFill>
            </a:endParaRPr>
          </a:p>
        </p:txBody>
      </p:sp>
      <p:sp>
        <p:nvSpPr>
          <p:cNvPr id="5" name="Title 1"/>
          <p:cNvSpPr txBox="1">
            <a:spLocks/>
          </p:cNvSpPr>
          <p:nvPr/>
        </p:nvSpPr>
        <p:spPr>
          <a:xfrm>
            <a:off x="427496" y="357376"/>
            <a:ext cx="1092630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Sentiment </a:t>
            </a:r>
            <a:r>
              <a:rPr lang="en-US" sz="4800" b="1" dirty="0">
                <a:solidFill>
                  <a:schemeClr val="accent5">
                    <a:lumMod val="50000"/>
                  </a:schemeClr>
                </a:solidFill>
              </a:rPr>
              <a:t>Time Series </a:t>
            </a:r>
            <a:r>
              <a:rPr lang="en-US" sz="4800" b="1" dirty="0" smtClean="0">
                <a:solidFill>
                  <a:schemeClr val="accent5">
                    <a:lumMod val="50000"/>
                  </a:schemeClr>
                </a:solidFill>
              </a:rPr>
              <a:t>Applications</a:t>
            </a:r>
            <a:endParaRPr lang="en-US" sz="4800" b="1" dirty="0">
              <a:solidFill>
                <a:schemeClr val="accent5">
                  <a:lumMod val="50000"/>
                </a:schemeClr>
              </a:solidFill>
            </a:endParaRPr>
          </a:p>
        </p:txBody>
      </p:sp>
    </p:spTree>
    <p:extLst>
      <p:ext uri="{BB962C8B-B14F-4D97-AF65-F5344CB8AC3E}">
        <p14:creationId xmlns:p14="http://schemas.microsoft.com/office/powerpoint/2010/main" val="7056742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4554"/>
            <a:ext cx="12185168" cy="6075086"/>
          </a:xfrm>
        </p:spPr>
      </p:pic>
    </p:spTree>
    <p:extLst>
      <p:ext uri="{BB962C8B-B14F-4D97-AF65-F5344CB8AC3E}">
        <p14:creationId xmlns:p14="http://schemas.microsoft.com/office/powerpoint/2010/main" val="2788937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14050"/>
            <a:ext cx="12185168" cy="6096095"/>
          </a:xfrm>
        </p:spPr>
      </p:pic>
    </p:spTree>
    <p:extLst>
      <p:ext uri="{BB962C8B-B14F-4D97-AF65-F5344CB8AC3E}">
        <p14:creationId xmlns:p14="http://schemas.microsoft.com/office/powerpoint/2010/main" val="1459602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30" y="324554"/>
            <a:ext cx="12094308" cy="6075086"/>
          </a:xfrm>
        </p:spPr>
      </p:pic>
    </p:spTree>
    <p:extLst>
      <p:ext uri="{BB962C8B-B14F-4D97-AF65-F5344CB8AC3E}">
        <p14:creationId xmlns:p14="http://schemas.microsoft.com/office/powerpoint/2010/main" val="856251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30" y="333304"/>
            <a:ext cx="12094307" cy="6057586"/>
          </a:xfrm>
        </p:spPr>
      </p:pic>
    </p:spTree>
    <p:extLst>
      <p:ext uri="{BB962C8B-B14F-4D97-AF65-F5344CB8AC3E}">
        <p14:creationId xmlns:p14="http://schemas.microsoft.com/office/powerpoint/2010/main" val="3794577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81" y="333304"/>
            <a:ext cx="12059405" cy="6057586"/>
          </a:xfrm>
        </p:spPr>
      </p:pic>
    </p:spTree>
    <p:extLst>
      <p:ext uri="{BB962C8B-B14F-4D97-AF65-F5344CB8AC3E}">
        <p14:creationId xmlns:p14="http://schemas.microsoft.com/office/powerpoint/2010/main" val="321715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12292"/>
            <a:ext cx="12185168" cy="6099611"/>
          </a:xfrm>
        </p:spPr>
      </p:pic>
    </p:spTree>
    <p:extLst>
      <p:ext uri="{BB962C8B-B14F-4D97-AF65-F5344CB8AC3E}">
        <p14:creationId xmlns:p14="http://schemas.microsoft.com/office/powerpoint/2010/main" val="555567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 y="310547"/>
            <a:ext cx="12185132" cy="6103100"/>
          </a:xfrm>
        </p:spPr>
      </p:pic>
    </p:spTree>
    <p:extLst>
      <p:ext uri="{BB962C8B-B14F-4D97-AF65-F5344CB8AC3E}">
        <p14:creationId xmlns:p14="http://schemas.microsoft.com/office/powerpoint/2010/main" val="2467064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 y="317568"/>
            <a:ext cx="12185132" cy="6089058"/>
          </a:xfrm>
        </p:spPr>
      </p:pic>
    </p:spTree>
    <p:extLst>
      <p:ext uri="{BB962C8B-B14F-4D97-AF65-F5344CB8AC3E}">
        <p14:creationId xmlns:p14="http://schemas.microsoft.com/office/powerpoint/2010/main" val="3639650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35811"/>
            <a:ext cx="10515600" cy="4556500"/>
          </a:xfrm>
        </p:spPr>
        <p:txBody>
          <a:bodyPr>
            <a:normAutofit lnSpcReduction="10000"/>
          </a:bodyPr>
          <a:lstStyle/>
          <a:p>
            <a:r>
              <a:rPr lang="en-US" sz="3200" b="1" dirty="0">
                <a:solidFill>
                  <a:schemeClr val="accent5">
                    <a:lumMod val="50000"/>
                  </a:schemeClr>
                </a:solidFill>
              </a:rPr>
              <a:t>Embedding methods?</a:t>
            </a:r>
          </a:p>
          <a:p>
            <a:pPr lvl="1"/>
            <a:r>
              <a:rPr lang="en-US" sz="2600" dirty="0" smtClean="0">
                <a:solidFill>
                  <a:schemeClr val="accent2"/>
                </a:solidFill>
              </a:rPr>
              <a:t>Distributional hypothesis.</a:t>
            </a:r>
            <a:endParaRPr lang="en-US" sz="2600" dirty="0">
              <a:solidFill>
                <a:schemeClr val="accent2"/>
              </a:solidFill>
            </a:endParaRPr>
          </a:p>
          <a:p>
            <a:pPr lvl="1"/>
            <a:r>
              <a:rPr lang="en-US" sz="2600" dirty="0">
                <a:solidFill>
                  <a:schemeClr val="accent5">
                    <a:lumMod val="50000"/>
                  </a:schemeClr>
                </a:solidFill>
              </a:rPr>
              <a:t>Token? Sentence? Document?</a:t>
            </a:r>
          </a:p>
          <a:p>
            <a:pPr lvl="1"/>
            <a:r>
              <a:rPr lang="en-US" sz="2600" dirty="0">
                <a:solidFill>
                  <a:schemeClr val="accent5">
                    <a:lumMod val="50000"/>
                  </a:schemeClr>
                </a:solidFill>
              </a:rPr>
              <a:t>Semantic drift? Scenario-specific?</a:t>
            </a:r>
          </a:p>
          <a:p>
            <a:pPr lvl="1"/>
            <a:r>
              <a:rPr lang="en-US" sz="2600" dirty="0" smtClean="0">
                <a:solidFill>
                  <a:schemeClr val="accent5">
                    <a:lumMod val="50000"/>
                  </a:schemeClr>
                </a:solidFill>
              </a:rPr>
              <a:t>Sufficient </a:t>
            </a:r>
            <a:r>
              <a:rPr lang="en-US" sz="2600" dirty="0">
                <a:solidFill>
                  <a:schemeClr val="accent5">
                    <a:lumMod val="50000"/>
                  </a:schemeClr>
                </a:solidFill>
              </a:rPr>
              <a:t>data </a:t>
            </a:r>
            <a:r>
              <a:rPr lang="en-US" sz="2600" dirty="0" smtClean="0">
                <a:solidFill>
                  <a:schemeClr val="accent5">
                    <a:lumMod val="50000"/>
                  </a:schemeClr>
                </a:solidFill>
              </a:rPr>
              <a:t>for training and fine-tuning? </a:t>
            </a:r>
          </a:p>
          <a:p>
            <a:pPr lvl="1"/>
            <a:r>
              <a:rPr lang="en-US" sz="2600" dirty="0" smtClean="0">
                <a:solidFill>
                  <a:schemeClr val="accent5">
                    <a:lumMod val="50000"/>
                  </a:schemeClr>
                </a:solidFill>
              </a:rPr>
              <a:t>Interpretable</a:t>
            </a:r>
            <a:r>
              <a:rPr lang="en-US" sz="2600" dirty="0">
                <a:solidFill>
                  <a:schemeClr val="accent5">
                    <a:lumMod val="50000"/>
                  </a:schemeClr>
                </a:solidFill>
              </a:rPr>
              <a:t>?</a:t>
            </a:r>
          </a:p>
          <a:p>
            <a:r>
              <a:rPr lang="en-US" sz="3200" b="1" dirty="0" smtClean="0">
                <a:solidFill>
                  <a:schemeClr val="accent5">
                    <a:lumMod val="50000"/>
                  </a:schemeClr>
                </a:solidFill>
              </a:rPr>
              <a:t>Parse-tree-based </a:t>
            </a:r>
            <a:r>
              <a:rPr lang="en-US" sz="3200" b="1" dirty="0">
                <a:solidFill>
                  <a:schemeClr val="accent5">
                    <a:lumMod val="50000"/>
                  </a:schemeClr>
                </a:solidFill>
              </a:rPr>
              <a:t>methods?</a:t>
            </a:r>
          </a:p>
          <a:p>
            <a:pPr lvl="1"/>
            <a:r>
              <a:rPr lang="en-US" sz="2600" dirty="0" smtClean="0">
                <a:solidFill>
                  <a:schemeClr val="accent2"/>
                </a:solidFill>
              </a:rPr>
              <a:t>Syntactic structures.</a:t>
            </a:r>
            <a:endParaRPr lang="en-US" sz="2600" dirty="0">
              <a:solidFill>
                <a:schemeClr val="accent2"/>
              </a:solidFill>
            </a:endParaRPr>
          </a:p>
          <a:p>
            <a:pPr lvl="1"/>
            <a:r>
              <a:rPr lang="en-US" sz="2600" dirty="0">
                <a:solidFill>
                  <a:schemeClr val="accent5">
                    <a:lumMod val="50000"/>
                  </a:schemeClr>
                </a:solidFill>
              </a:rPr>
              <a:t>Computationally expensive </a:t>
            </a:r>
            <a:r>
              <a:rPr lang="en-US" sz="2600" dirty="0" smtClean="0">
                <a:solidFill>
                  <a:schemeClr val="accent5">
                    <a:lumMod val="50000"/>
                  </a:schemeClr>
                </a:solidFill>
              </a:rPr>
              <a:t>(both in time and space</a:t>
            </a:r>
            <a:r>
              <a:rPr lang="en-US" sz="2600" dirty="0" smtClean="0">
                <a:solidFill>
                  <a:schemeClr val="accent5">
                    <a:lumMod val="50000"/>
                  </a:schemeClr>
                </a:solidFill>
              </a:rPr>
              <a:t>) to handle full parse trees.</a:t>
            </a:r>
            <a:endParaRPr lang="en-US" sz="2600" dirty="0">
              <a:solidFill>
                <a:schemeClr val="accent5">
                  <a:lumMod val="50000"/>
                </a:schemeClr>
              </a:solidFill>
            </a:endParaRPr>
          </a:p>
          <a:p>
            <a:pPr lvl="1"/>
            <a:r>
              <a:rPr lang="en-US" sz="2600" dirty="0" smtClean="0">
                <a:solidFill>
                  <a:schemeClr val="accent5">
                    <a:lumMod val="50000"/>
                  </a:schemeClr>
                </a:solidFill>
              </a:rPr>
              <a:t>Not as friendly as embeddings for downstream modeling.</a:t>
            </a:r>
            <a:endParaRPr lang="en-US" sz="2600" dirty="0">
              <a:solidFill>
                <a:schemeClr val="accent5">
                  <a:lumMod val="50000"/>
                </a:schemeClr>
              </a:solidFill>
            </a:endParaRPr>
          </a:p>
        </p:txBody>
      </p:sp>
      <p:sp>
        <p:nvSpPr>
          <p:cNvPr id="10"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Why not other semantic representations?</a:t>
            </a:r>
          </a:p>
        </p:txBody>
      </p:sp>
    </p:spTree>
    <p:extLst>
      <p:ext uri="{BB962C8B-B14F-4D97-AF65-F5344CB8AC3E}">
        <p14:creationId xmlns:p14="http://schemas.microsoft.com/office/powerpoint/2010/main" val="264841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2" y="0"/>
            <a:ext cx="8192924" cy="6865579"/>
          </a:xfrm>
        </p:spPr>
      </p:pic>
    </p:spTree>
    <p:extLst>
      <p:ext uri="{BB962C8B-B14F-4D97-AF65-F5344CB8AC3E}">
        <p14:creationId xmlns:p14="http://schemas.microsoft.com/office/powerpoint/2010/main" val="3444897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2" y="0"/>
            <a:ext cx="8192924" cy="6865578"/>
          </a:xfrm>
        </p:spPr>
      </p:pic>
    </p:spTree>
    <p:extLst>
      <p:ext uri="{BB962C8B-B14F-4D97-AF65-F5344CB8AC3E}">
        <p14:creationId xmlns:p14="http://schemas.microsoft.com/office/powerpoint/2010/main" val="3588151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1693" y="0"/>
            <a:ext cx="8192922" cy="6865578"/>
          </a:xfrm>
        </p:spPr>
      </p:pic>
    </p:spTree>
    <p:extLst>
      <p:ext uri="{BB962C8B-B14F-4D97-AF65-F5344CB8AC3E}">
        <p14:creationId xmlns:p14="http://schemas.microsoft.com/office/powerpoint/2010/main" val="1279447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496" y="2217631"/>
            <a:ext cx="11184659" cy="3609732"/>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1286" y="323118"/>
            <a:ext cx="2997979" cy="1409576"/>
          </a:xfrm>
          <a:prstGeom prst="rect">
            <a:avLst/>
          </a:prstGeom>
        </p:spPr>
      </p:pic>
      <p:sp>
        <p:nvSpPr>
          <p:cNvPr id="8" name="Title 1"/>
          <p:cNvSpPr txBox="1">
            <a:spLocks/>
          </p:cNvSpPr>
          <p:nvPr/>
        </p:nvSpPr>
        <p:spPr>
          <a:xfrm>
            <a:off x="427496" y="357376"/>
            <a:ext cx="564009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Individual Projections</a:t>
            </a:r>
            <a:endParaRPr lang="en-US" sz="4800" b="1" dirty="0">
              <a:solidFill>
                <a:schemeClr val="accent5">
                  <a:lumMod val="50000"/>
                </a:schemeClr>
              </a:solidFill>
            </a:endParaRPr>
          </a:p>
        </p:txBody>
      </p:sp>
    </p:spTree>
    <p:extLst>
      <p:ext uri="{BB962C8B-B14F-4D97-AF65-F5344CB8AC3E}">
        <p14:creationId xmlns:p14="http://schemas.microsoft.com/office/powerpoint/2010/main" val="1019388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6" y="1732693"/>
            <a:ext cx="11165236" cy="4278094"/>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Individual Relationship Graphs</a:t>
            </a:r>
            <a:r>
              <a:rPr lang="en-US" sz="3200" dirty="0" smtClean="0">
                <a:solidFill>
                  <a:schemeClr val="accent5">
                    <a:lumMod val="50000"/>
                  </a:schemeClr>
                </a:solidFill>
              </a:rPr>
              <a:t> (IRG)</a:t>
            </a:r>
            <a:endParaRPr lang="en-US" sz="3200" dirty="0">
              <a:solidFill>
                <a:schemeClr val="accent5">
                  <a:lumMod val="50000"/>
                </a:schemeClr>
              </a:solidFill>
            </a:endParaRPr>
          </a:p>
          <a:p>
            <a:pPr marL="914400" lvl="1" indent="-457200">
              <a:buFont typeface="Arial" panose="020B0604020202020204" pitchFamily="34" charset="0"/>
              <a:buChar char="•"/>
            </a:pPr>
            <a:r>
              <a:rPr lang="en-US" sz="2400" dirty="0" smtClean="0">
                <a:solidFill>
                  <a:schemeClr val="accent5">
                    <a:lumMod val="50000"/>
                  </a:schemeClr>
                </a:solidFill>
              </a:rPr>
              <a:t>Retweeting graphs: Capture belief propagation </a:t>
            </a:r>
          </a:p>
          <a:p>
            <a:pPr marL="914400" lvl="1" indent="-457200">
              <a:buFont typeface="Arial" panose="020B0604020202020204" pitchFamily="34" charset="0"/>
              <a:buChar char="•"/>
            </a:pPr>
            <a:r>
              <a:rPr lang="en-US" sz="2400" dirty="0" smtClean="0">
                <a:solidFill>
                  <a:schemeClr val="accent5">
                    <a:lumMod val="50000"/>
                  </a:schemeClr>
                </a:solidFill>
              </a:rPr>
              <a:t>Community structures</a:t>
            </a:r>
          </a:p>
          <a:p>
            <a:pPr marL="914400" lvl="1" indent="-457200">
              <a:buFont typeface="Arial" panose="020B0604020202020204" pitchFamily="34" charset="0"/>
              <a:buChar char="•"/>
            </a:pPr>
            <a:r>
              <a:rPr lang="en-US" sz="2400" dirty="0" smtClean="0">
                <a:solidFill>
                  <a:schemeClr val="accent5">
                    <a:lumMod val="50000"/>
                  </a:schemeClr>
                </a:solidFill>
              </a:rPr>
              <a:t>Influencers</a:t>
            </a:r>
            <a:endParaRPr lang="en-US" sz="2400" dirty="0" smtClean="0">
              <a:solidFill>
                <a:schemeClr val="tx2"/>
              </a:solidFill>
            </a:endParaRPr>
          </a:p>
          <a:p>
            <a:pPr marL="457200" indent="-457200">
              <a:buFont typeface="Arial" panose="020B0604020202020204" pitchFamily="34" charset="0"/>
              <a:buChar char="•"/>
            </a:pPr>
            <a:r>
              <a:rPr lang="en-US" sz="3200" b="1" dirty="0" smtClean="0">
                <a:solidFill>
                  <a:schemeClr val="accent5">
                    <a:lumMod val="50000"/>
                  </a:schemeClr>
                </a:solidFill>
              </a:rPr>
              <a:t>IRG to PKSG</a:t>
            </a:r>
          </a:p>
          <a:p>
            <a:pPr marL="914400" lvl="1" indent="-457200">
              <a:buFont typeface="Arial" panose="020B0604020202020204" pitchFamily="34" charset="0"/>
              <a:buChar char="•"/>
            </a:pPr>
            <a:r>
              <a:rPr lang="en-US" sz="2400" dirty="0" smtClean="0">
                <a:solidFill>
                  <a:schemeClr val="accent5">
                    <a:lumMod val="50000"/>
                  </a:schemeClr>
                </a:solidFill>
              </a:rPr>
              <a:t>Any subgraph of an IRG can be mapped to PKSG</a:t>
            </a:r>
          </a:p>
          <a:p>
            <a:pPr marL="457200" indent="-457200">
              <a:buFont typeface="Arial" panose="020B0604020202020204" pitchFamily="34" charset="0"/>
              <a:buChar char="•"/>
            </a:pPr>
            <a:r>
              <a:rPr lang="en-US" sz="3200" b="1" dirty="0" smtClean="0">
                <a:solidFill>
                  <a:schemeClr val="accent5">
                    <a:lumMod val="50000"/>
                  </a:schemeClr>
                </a:solidFill>
              </a:rPr>
              <a:t>PKSG to IRG</a:t>
            </a:r>
          </a:p>
          <a:p>
            <a:pPr marL="914400" lvl="1" indent="-457200">
              <a:buFont typeface="Arial" panose="020B0604020202020204" pitchFamily="34" charset="0"/>
              <a:buChar char="•"/>
            </a:pPr>
            <a:r>
              <a:rPr lang="en-US" sz="2400" dirty="0" smtClean="0">
                <a:solidFill>
                  <a:schemeClr val="accent5">
                    <a:lumMod val="50000"/>
                  </a:schemeClr>
                </a:solidFill>
              </a:rPr>
              <a:t>Any subgraph of a PKSG can be mapped to IRG</a:t>
            </a:r>
          </a:p>
          <a:p>
            <a:pPr marL="457200" indent="-457200">
              <a:buFont typeface="Arial" panose="020B0604020202020204" pitchFamily="34" charset="0"/>
              <a:buChar char="•"/>
            </a:pPr>
            <a:r>
              <a:rPr lang="en-US" sz="3200" b="1" dirty="0" smtClean="0">
                <a:solidFill>
                  <a:schemeClr val="accent5">
                    <a:lumMod val="50000"/>
                  </a:schemeClr>
                </a:solidFill>
              </a:rPr>
              <a:t>Interactions Between IRG and PKSG</a:t>
            </a:r>
          </a:p>
          <a:p>
            <a:pPr marL="914400" lvl="1" indent="-457200">
              <a:buFont typeface="Arial" panose="020B0604020202020204" pitchFamily="34" charset="0"/>
              <a:buChar char="•"/>
            </a:pPr>
            <a:r>
              <a:rPr lang="en-US" sz="2400" dirty="0" smtClean="0">
                <a:solidFill>
                  <a:schemeClr val="accent5">
                    <a:lumMod val="50000"/>
                  </a:schemeClr>
                </a:solidFill>
              </a:rPr>
              <a:t>Many interesting finds</a:t>
            </a:r>
            <a:endParaRPr lang="en-US" sz="2400" b="1" dirty="0">
              <a:solidFill>
                <a:schemeClr val="accent5">
                  <a:lumMod val="50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1286" y="323118"/>
            <a:ext cx="2997979" cy="1409576"/>
          </a:xfrm>
          <a:prstGeom prst="rect">
            <a:avLst/>
          </a:prstGeom>
        </p:spPr>
      </p:pic>
      <p:sp>
        <p:nvSpPr>
          <p:cNvPr id="8" name="Title 1"/>
          <p:cNvSpPr txBox="1">
            <a:spLocks/>
          </p:cNvSpPr>
          <p:nvPr/>
        </p:nvSpPr>
        <p:spPr>
          <a:xfrm>
            <a:off x="427496" y="357376"/>
            <a:ext cx="5640090"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Individual Projections</a:t>
            </a:r>
            <a:endParaRPr lang="en-US" sz="4800" b="1" dirty="0">
              <a:solidFill>
                <a:schemeClr val="accent5">
                  <a:lumMod val="50000"/>
                </a:schemeClr>
              </a:solidFill>
            </a:endParaRPr>
          </a:p>
        </p:txBody>
      </p:sp>
    </p:spTree>
    <p:extLst>
      <p:ext uri="{BB962C8B-B14F-4D97-AF65-F5344CB8AC3E}">
        <p14:creationId xmlns:p14="http://schemas.microsoft.com/office/powerpoint/2010/main" val="25945333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5" y="1049987"/>
            <a:ext cx="11165236" cy="1323439"/>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Semantic Role Labeling</a:t>
            </a:r>
          </a:p>
          <a:p>
            <a:pPr marL="914400" lvl="1" indent="-457200">
              <a:buFont typeface="Arial" panose="020B0604020202020204" pitchFamily="34" charset="0"/>
              <a:buChar char="•"/>
            </a:pPr>
            <a:r>
              <a:rPr lang="en-US" sz="2400" dirty="0" smtClean="0">
                <a:solidFill>
                  <a:schemeClr val="accent5">
                    <a:lumMod val="50000"/>
                  </a:schemeClr>
                </a:solidFill>
              </a:rPr>
              <a:t>BERT </a:t>
            </a:r>
            <a:r>
              <a:rPr lang="en-US" sz="2400" dirty="0">
                <a:solidFill>
                  <a:schemeClr val="accent5">
                    <a:lumMod val="50000"/>
                  </a:schemeClr>
                </a:solidFill>
              </a:rPr>
              <a:t>based model (Simple BERT Models for Relation Extraction and Semantic Role Labeling)</a:t>
            </a:r>
          </a:p>
        </p:txBody>
      </p:sp>
      <p:sp>
        <p:nvSpPr>
          <p:cNvPr id="8"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Alternative Method for Sentiments</a:t>
            </a:r>
            <a:endParaRPr lang="en-US" sz="4800" b="1" dirty="0">
              <a:solidFill>
                <a:schemeClr val="accent5">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0193" y="213078"/>
            <a:ext cx="3002472" cy="14126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14" y="2464699"/>
            <a:ext cx="8252500" cy="105031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114" y="3515016"/>
            <a:ext cx="8326565" cy="103792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6114" y="5820418"/>
            <a:ext cx="8326565" cy="99964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6114" y="4552937"/>
            <a:ext cx="8326565" cy="1267481"/>
          </a:xfrm>
          <a:prstGeom prst="rect">
            <a:avLst/>
          </a:prstGeom>
        </p:spPr>
      </p:pic>
    </p:spTree>
    <p:extLst>
      <p:ext uri="{BB962C8B-B14F-4D97-AF65-F5344CB8AC3E}">
        <p14:creationId xmlns:p14="http://schemas.microsoft.com/office/powerpoint/2010/main" val="900916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7496" y="1732693"/>
            <a:ext cx="11165236" cy="4278094"/>
          </a:xfrm>
          <a:prstGeom prst="rect">
            <a:avLst/>
          </a:prstGeom>
        </p:spPr>
        <p:txBody>
          <a:bodyPr wrap="square">
            <a:spAutoFit/>
          </a:bodyPr>
          <a:lstStyle/>
          <a:p>
            <a:pPr marL="457200" indent="-457200">
              <a:buFont typeface="Arial" panose="020B0604020202020204" pitchFamily="34" charset="0"/>
              <a:buChar char="•"/>
            </a:pPr>
            <a:r>
              <a:rPr lang="en-US" sz="3200" b="1" dirty="0" smtClean="0">
                <a:solidFill>
                  <a:schemeClr val="accent5">
                    <a:lumMod val="50000"/>
                  </a:schemeClr>
                </a:solidFill>
              </a:rPr>
              <a:t>Sentiments on Argument Structures</a:t>
            </a:r>
          </a:p>
          <a:p>
            <a:pPr marL="914400" lvl="1" indent="-457200">
              <a:buFont typeface="Arial" panose="020B0604020202020204" pitchFamily="34" charset="0"/>
              <a:buChar char="•"/>
            </a:pPr>
            <a:r>
              <a:rPr lang="en-US" sz="2400" dirty="0" err="1" smtClean="0">
                <a:solidFill>
                  <a:schemeClr val="accent5">
                    <a:lumMod val="50000"/>
                  </a:schemeClr>
                </a:solidFill>
              </a:rPr>
              <a:t>RoBERTa</a:t>
            </a:r>
            <a:r>
              <a:rPr lang="en-US" sz="2400" dirty="0" smtClean="0">
                <a:solidFill>
                  <a:schemeClr val="accent5">
                    <a:lumMod val="50000"/>
                  </a:schemeClr>
                </a:solidFill>
              </a:rPr>
              <a:t> based </a:t>
            </a:r>
            <a:r>
              <a:rPr lang="en-US" sz="2400" dirty="0">
                <a:solidFill>
                  <a:schemeClr val="accent5">
                    <a:lumMod val="50000"/>
                  </a:schemeClr>
                </a:solidFill>
              </a:rPr>
              <a:t>classifier (</a:t>
            </a:r>
            <a:r>
              <a:rPr lang="en-US" sz="2400" dirty="0" err="1">
                <a:solidFill>
                  <a:schemeClr val="accent5">
                    <a:lumMod val="50000"/>
                  </a:schemeClr>
                </a:solidFill>
              </a:rPr>
              <a:t>RoBERTa</a:t>
            </a:r>
            <a:r>
              <a:rPr lang="en-US" sz="2400" dirty="0">
                <a:solidFill>
                  <a:schemeClr val="accent5">
                    <a:lumMod val="50000"/>
                  </a:schemeClr>
                </a:solidFill>
              </a:rPr>
              <a:t>: A Robustly Optimized BERT </a:t>
            </a:r>
            <a:r>
              <a:rPr lang="en-US" sz="2400" dirty="0" err="1">
                <a:solidFill>
                  <a:schemeClr val="accent5">
                    <a:lumMod val="50000"/>
                  </a:schemeClr>
                </a:solidFill>
              </a:rPr>
              <a:t>Pretraining</a:t>
            </a:r>
            <a:r>
              <a:rPr lang="en-US" sz="2400">
                <a:solidFill>
                  <a:schemeClr val="accent5">
                    <a:lumMod val="50000"/>
                  </a:schemeClr>
                </a:solidFill>
              </a:rPr>
              <a:t> </a:t>
            </a:r>
            <a:r>
              <a:rPr lang="en-US" sz="2400" smtClean="0">
                <a:solidFill>
                  <a:schemeClr val="accent5">
                    <a:lumMod val="50000"/>
                  </a:schemeClr>
                </a:solidFill>
              </a:rPr>
              <a:t>Approach)</a:t>
            </a:r>
            <a:endParaRPr lang="en-US" sz="2400" dirty="0" smtClean="0">
              <a:solidFill>
                <a:schemeClr val="accent5">
                  <a:lumMod val="50000"/>
                </a:schemeClr>
              </a:solidFill>
            </a:endParaRPr>
          </a:p>
          <a:p>
            <a:pPr marL="914400" lvl="1" indent="-457200">
              <a:buFont typeface="Arial" panose="020B0604020202020204" pitchFamily="34" charset="0"/>
              <a:buChar char="•"/>
            </a:pPr>
            <a:r>
              <a:rPr lang="en-US" sz="2400" dirty="0">
                <a:solidFill>
                  <a:schemeClr val="accent5">
                    <a:lumMod val="50000"/>
                  </a:schemeClr>
                </a:solidFill>
              </a:rPr>
              <a:t>“wearing masks which have been justified by concrete evidence to be to terminate the pandemic</a:t>
            </a:r>
            <a:r>
              <a:rPr lang="en-US" sz="2400" dirty="0" smtClean="0">
                <a:solidFill>
                  <a:schemeClr val="accent5">
                    <a:lumMod val="50000"/>
                  </a:schemeClr>
                </a:solidFill>
              </a:rPr>
              <a:t>”: </a:t>
            </a:r>
            <a:r>
              <a:rPr lang="en-US" sz="2400" dirty="0" smtClean="0">
                <a:solidFill>
                  <a:schemeClr val="accent6"/>
                </a:solidFill>
              </a:rPr>
              <a:t>0.73 negative</a:t>
            </a:r>
          </a:p>
          <a:p>
            <a:pPr marL="914400" lvl="1" indent="-457200">
              <a:buFont typeface="Arial" panose="020B0604020202020204" pitchFamily="34" charset="0"/>
              <a:buChar char="•"/>
            </a:pPr>
            <a:r>
              <a:rPr lang="en-US" sz="2400" dirty="0">
                <a:solidFill>
                  <a:schemeClr val="accent5">
                    <a:lumMod val="50000"/>
                  </a:schemeClr>
                </a:solidFill>
              </a:rPr>
              <a:t>“wearing masks justified by concrete evidence to be the most promising approaches to terminate the pandemic</a:t>
            </a:r>
            <a:r>
              <a:rPr lang="en-US" sz="2400" dirty="0" smtClean="0">
                <a:solidFill>
                  <a:schemeClr val="accent5">
                    <a:lumMod val="50000"/>
                  </a:schemeClr>
                </a:solidFill>
              </a:rPr>
              <a:t>”: </a:t>
            </a:r>
            <a:r>
              <a:rPr lang="en-US" sz="2400" dirty="0" smtClean="0">
                <a:solidFill>
                  <a:schemeClr val="accent6"/>
                </a:solidFill>
              </a:rPr>
              <a:t>0.52 negative</a:t>
            </a:r>
          </a:p>
          <a:p>
            <a:pPr marL="914400" lvl="1" indent="-457200">
              <a:buFont typeface="Arial" panose="020B0604020202020204" pitchFamily="34" charset="0"/>
              <a:buChar char="•"/>
            </a:pPr>
            <a:r>
              <a:rPr lang="en-US" sz="2400" dirty="0">
                <a:solidFill>
                  <a:schemeClr val="accent5">
                    <a:lumMod val="50000"/>
                  </a:schemeClr>
                </a:solidFill>
              </a:rPr>
              <a:t>“Vaccination and wearing masks which has been justified by concrete evidence to be the most promising approaches to terminate the pandemic are not acceptable norm</a:t>
            </a:r>
            <a:r>
              <a:rPr lang="en-US" sz="2400" dirty="0" smtClean="0">
                <a:solidFill>
                  <a:schemeClr val="accent5">
                    <a:lumMod val="50000"/>
                  </a:schemeClr>
                </a:solidFill>
              </a:rPr>
              <a:t>”: </a:t>
            </a:r>
            <a:r>
              <a:rPr lang="en-US" sz="2400" dirty="0" smtClean="0">
                <a:solidFill>
                  <a:schemeClr val="accent6"/>
                </a:solidFill>
              </a:rPr>
              <a:t>0.99 negative</a:t>
            </a:r>
          </a:p>
          <a:p>
            <a:pPr marL="914400" lvl="1" indent="-457200">
              <a:buFont typeface="Arial" panose="020B0604020202020204" pitchFamily="34" charset="0"/>
              <a:buChar char="•"/>
            </a:pPr>
            <a:r>
              <a:rPr lang="en-US" sz="2400" dirty="0" smtClean="0">
                <a:solidFill>
                  <a:schemeClr val="accent5">
                    <a:lumMod val="50000"/>
                  </a:schemeClr>
                </a:solidFill>
              </a:rPr>
              <a:t>“terminate the pandemic”:</a:t>
            </a:r>
            <a:r>
              <a:rPr lang="en-US" sz="2400" dirty="0" smtClean="0">
                <a:solidFill>
                  <a:schemeClr val="accent6"/>
                </a:solidFill>
              </a:rPr>
              <a:t> </a:t>
            </a:r>
            <a:r>
              <a:rPr lang="en-US" sz="2400" dirty="0" smtClean="0">
                <a:solidFill>
                  <a:schemeClr val="accent2"/>
                </a:solidFill>
              </a:rPr>
              <a:t>0.60 positive</a:t>
            </a:r>
            <a:endParaRPr lang="en-US" sz="2400" dirty="0">
              <a:solidFill>
                <a:schemeClr val="accent2"/>
              </a:solidFill>
            </a:endParaRPr>
          </a:p>
        </p:txBody>
      </p:sp>
      <p:sp>
        <p:nvSpPr>
          <p:cNvPr id="8"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Alternative Method for Sentiments</a:t>
            </a:r>
            <a:endParaRPr lang="en-US" sz="4800" b="1" dirty="0">
              <a:solidFill>
                <a:schemeClr val="accent5">
                  <a:lumMod val="50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0193" y="213078"/>
            <a:ext cx="3002472" cy="1412680"/>
          </a:xfrm>
          <a:prstGeom prst="rect">
            <a:avLst/>
          </a:prstGeom>
        </p:spPr>
      </p:pic>
    </p:spTree>
    <p:extLst>
      <p:ext uri="{BB962C8B-B14F-4D97-AF65-F5344CB8AC3E}">
        <p14:creationId xmlns:p14="http://schemas.microsoft.com/office/powerpoint/2010/main" val="1038495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430419"/>
            <a:ext cx="11397712" cy="5257100"/>
          </a:xfrm>
        </p:spPr>
        <p:txBody>
          <a:bodyPr>
            <a:normAutofit fontScale="92500" lnSpcReduction="10000"/>
          </a:bodyPr>
          <a:lstStyle/>
          <a:p>
            <a:r>
              <a:rPr lang="en-US" sz="3500" b="1" dirty="0">
                <a:solidFill>
                  <a:schemeClr val="accent5">
                    <a:lumMod val="50000"/>
                  </a:schemeClr>
                </a:solidFill>
              </a:rPr>
              <a:t>Vector and Bayesian Semantic Representations Derived From </a:t>
            </a:r>
            <a:r>
              <a:rPr lang="en-US" sz="3500" b="1" dirty="0" smtClean="0">
                <a:solidFill>
                  <a:schemeClr val="accent5">
                    <a:lumMod val="50000"/>
                  </a:schemeClr>
                </a:solidFill>
              </a:rPr>
              <a:t>PKSGs</a:t>
            </a:r>
          </a:p>
          <a:p>
            <a:pPr lvl="1"/>
            <a:r>
              <a:rPr lang="en-US" dirty="0">
                <a:solidFill>
                  <a:schemeClr val="accent5">
                    <a:lumMod val="50000"/>
                  </a:schemeClr>
                </a:solidFill>
              </a:rPr>
              <a:t>For any given subgraph in a PKSG, we seek a vector or Bayesian representation of the semantics carried by this subgraph. Bayesian representations are requested as forwarding uncertainties in semantics to downstream analyses and modeling helps produce more trustable results. Graph (</a:t>
            </a:r>
            <a:r>
              <a:rPr lang="en-US" dirty="0" err="1">
                <a:solidFill>
                  <a:schemeClr val="accent5">
                    <a:lumMod val="50000"/>
                  </a:schemeClr>
                </a:solidFill>
              </a:rPr>
              <a:t>variational</a:t>
            </a:r>
            <a:r>
              <a:rPr lang="en-US" dirty="0">
                <a:solidFill>
                  <a:schemeClr val="accent5">
                    <a:lumMod val="50000"/>
                  </a:schemeClr>
                </a:solidFill>
              </a:rPr>
              <a:t>) </a:t>
            </a:r>
            <a:r>
              <a:rPr lang="en-US" dirty="0" err="1">
                <a:solidFill>
                  <a:schemeClr val="accent5">
                    <a:lumMod val="50000"/>
                  </a:schemeClr>
                </a:solidFill>
              </a:rPr>
              <a:t>autoencoder</a:t>
            </a:r>
            <a:r>
              <a:rPr lang="en-US" dirty="0">
                <a:solidFill>
                  <a:schemeClr val="accent5">
                    <a:lumMod val="50000"/>
                  </a:schemeClr>
                </a:solidFill>
              </a:rPr>
              <a:t> models have been utilized in our experiments, and graph curvatures (e.g. Ricci) are used in detecting salient subgraphs (i.e. salient semantics in PKSG</a:t>
            </a:r>
            <a:r>
              <a:rPr lang="en-US" dirty="0" smtClean="0">
                <a:solidFill>
                  <a:schemeClr val="accent5">
                    <a:lumMod val="50000"/>
                  </a:schemeClr>
                </a:solidFill>
              </a:rPr>
              <a:t>).</a:t>
            </a:r>
            <a:endParaRPr lang="en-US" dirty="0">
              <a:solidFill>
                <a:schemeClr val="accent5">
                  <a:lumMod val="50000"/>
                </a:schemeClr>
              </a:solidFill>
            </a:endParaRPr>
          </a:p>
          <a:p>
            <a:r>
              <a:rPr lang="en-US" sz="3500" b="1" dirty="0">
                <a:solidFill>
                  <a:schemeClr val="accent5">
                    <a:lumMod val="50000"/>
                  </a:schemeClr>
                </a:solidFill>
              </a:rPr>
              <a:t>Vector Representations for Communities and </a:t>
            </a:r>
            <a:r>
              <a:rPr lang="en-US" sz="3500" b="1" dirty="0" smtClean="0">
                <a:solidFill>
                  <a:schemeClr val="accent5">
                    <a:lumMod val="50000"/>
                  </a:schemeClr>
                </a:solidFill>
              </a:rPr>
              <a:t>Influencers</a:t>
            </a:r>
          </a:p>
          <a:p>
            <a:pPr lvl="1"/>
            <a:r>
              <a:rPr lang="en-US" dirty="0">
                <a:solidFill>
                  <a:schemeClr val="accent5">
                    <a:lumMod val="50000"/>
                  </a:schemeClr>
                </a:solidFill>
              </a:rPr>
              <a:t>Representing communities and influencers in vectors is a necessary step in predicting the variation of community structures and influencers. The main difficulty of this problem comes from aligning communities and similar influencers over time. We found that many influencers are persistent over time and can help the alignment; however, the occurrences of influencers are usually not time consecutive. We conjectured that identifying similar influencers in terms of the patterns they aggregate individuals may help fill the gaps in time</a:t>
            </a:r>
            <a:r>
              <a:rPr lang="en-US" dirty="0" smtClean="0">
                <a:solidFill>
                  <a:schemeClr val="accent5">
                    <a:lumMod val="50000"/>
                  </a:schemeClr>
                </a:solidFill>
              </a:rPr>
              <a:t>.</a:t>
            </a: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3645017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848873"/>
            <a:ext cx="11397712" cy="4125724"/>
          </a:xfrm>
        </p:spPr>
        <p:txBody>
          <a:bodyPr>
            <a:normAutofit/>
          </a:bodyPr>
          <a:lstStyle/>
          <a:p>
            <a:r>
              <a:rPr lang="en-US" sz="3200" b="1" dirty="0" smtClean="0">
                <a:solidFill>
                  <a:schemeClr val="accent5">
                    <a:lumMod val="50000"/>
                  </a:schemeClr>
                </a:solidFill>
              </a:rPr>
              <a:t>Two-Stage </a:t>
            </a:r>
            <a:r>
              <a:rPr lang="en-US" sz="3200" b="1" dirty="0">
                <a:solidFill>
                  <a:schemeClr val="accent5">
                    <a:lumMod val="50000"/>
                  </a:schemeClr>
                </a:solidFill>
              </a:rPr>
              <a:t>Sentiment Models </a:t>
            </a:r>
            <a:r>
              <a:rPr lang="en-US" sz="3200" b="1" dirty="0" smtClean="0">
                <a:solidFill>
                  <a:schemeClr val="accent5">
                    <a:lumMod val="50000"/>
                  </a:schemeClr>
                </a:solidFill>
              </a:rPr>
              <a:t>&amp; </a:t>
            </a:r>
            <a:r>
              <a:rPr lang="en-US" sz="3200" b="1" dirty="0">
                <a:solidFill>
                  <a:schemeClr val="accent5">
                    <a:lumMod val="50000"/>
                  </a:schemeClr>
                </a:solidFill>
              </a:rPr>
              <a:t>More Effective Detection of </a:t>
            </a:r>
            <a:r>
              <a:rPr lang="en-US" sz="3200" b="1" dirty="0" smtClean="0">
                <a:solidFill>
                  <a:schemeClr val="accent5">
                    <a:lumMod val="50000"/>
                  </a:schemeClr>
                </a:solidFill>
              </a:rPr>
              <a:t>“Neutral”</a:t>
            </a:r>
          </a:p>
          <a:p>
            <a:pPr lvl="1"/>
            <a:r>
              <a:rPr lang="en-US" dirty="0">
                <a:solidFill>
                  <a:schemeClr val="accent5">
                    <a:lumMod val="50000"/>
                  </a:schemeClr>
                </a:solidFill>
              </a:rPr>
              <a:t>Most popular sentiment models are supervised and trained on specific datasets. We found that the performance of such models may not be universally stable. Furthermore, the </a:t>
            </a:r>
            <a:r>
              <a:rPr lang="en-US" dirty="0" smtClean="0">
                <a:solidFill>
                  <a:schemeClr val="accent5">
                    <a:lumMod val="50000"/>
                  </a:schemeClr>
                </a:solidFill>
              </a:rPr>
              <a:t>Attention mechanism </a:t>
            </a:r>
            <a:r>
              <a:rPr lang="en-US" dirty="0">
                <a:solidFill>
                  <a:schemeClr val="accent5">
                    <a:lumMod val="50000"/>
                  </a:schemeClr>
                </a:solidFill>
              </a:rPr>
              <a:t>has been playing the central role in most of these models. However, it was observed in our experiments that the attended tokens do not necessarily accord with human judgment on the sources of sentiments. In addition, these models are typically weak at detecting </a:t>
            </a:r>
            <a:r>
              <a:rPr lang="en-US" dirty="0" smtClean="0">
                <a:solidFill>
                  <a:schemeClr val="accent5">
                    <a:lumMod val="50000"/>
                  </a:schemeClr>
                </a:solidFill>
              </a:rPr>
              <a:t>“neutral”. </a:t>
            </a:r>
            <a:r>
              <a:rPr lang="en-US" dirty="0">
                <a:solidFill>
                  <a:schemeClr val="accent5">
                    <a:lumMod val="50000"/>
                  </a:schemeClr>
                </a:solidFill>
              </a:rPr>
              <a:t>Motivated by these issues, we designed a new sentiment model consisting of two stages. In the first stage, salient components for sentiments are extracted from argument structures; and in the second stage, sentiments are determined on the salient components</a:t>
            </a:r>
            <a:r>
              <a:rPr lang="en-US" dirty="0" smtClean="0">
                <a:solidFill>
                  <a:schemeClr val="accent5">
                    <a:lumMod val="50000"/>
                  </a:schemeClr>
                </a:solidFill>
              </a:rPr>
              <a:t>.</a:t>
            </a: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2204294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495" y="1201120"/>
            <a:ext cx="11397712" cy="5408908"/>
          </a:xfrm>
        </p:spPr>
        <p:txBody>
          <a:bodyPr>
            <a:normAutofit fontScale="92500" lnSpcReduction="10000"/>
          </a:bodyPr>
          <a:lstStyle/>
          <a:p>
            <a:r>
              <a:rPr lang="en-US" sz="3500" b="1" dirty="0" smtClean="0">
                <a:solidFill>
                  <a:schemeClr val="accent5">
                    <a:lumMod val="50000"/>
                  </a:schemeClr>
                </a:solidFill>
              </a:rPr>
              <a:t>Interactive </a:t>
            </a:r>
            <a:r>
              <a:rPr lang="en-US" sz="3500" b="1" dirty="0">
                <a:solidFill>
                  <a:schemeClr val="accent5">
                    <a:lumMod val="50000"/>
                  </a:schemeClr>
                </a:solidFill>
              </a:rPr>
              <a:t>Models Between Semantics/Sentiments and </a:t>
            </a:r>
            <a:r>
              <a:rPr lang="en-US" sz="3500" b="1" dirty="0" smtClean="0">
                <a:solidFill>
                  <a:schemeClr val="accent5">
                    <a:lumMod val="50000"/>
                  </a:schemeClr>
                </a:solidFill>
              </a:rPr>
              <a:t>Communities/Influencers</a:t>
            </a:r>
          </a:p>
          <a:p>
            <a:pPr lvl="1"/>
            <a:r>
              <a:rPr lang="en-US" sz="2600" dirty="0">
                <a:solidFill>
                  <a:schemeClr val="accent5">
                    <a:lumMod val="50000"/>
                  </a:schemeClr>
                </a:solidFill>
              </a:rPr>
              <a:t>It has been known to us that semantics/sentiments and communities/influencers do have interactions, though the interactions may not be straightforward in observations. We have been seeking models that are able to describe such interactions, and thereby the predictions on these items can be conducted more accurately, and the prediction models are more interpretable. ACT-R has been introduced into my work, and we are interfacing it to PKSG.</a:t>
            </a:r>
            <a:endParaRPr lang="en-US" sz="2600" dirty="0" smtClean="0">
              <a:solidFill>
                <a:schemeClr val="accent5">
                  <a:lumMod val="50000"/>
                </a:schemeClr>
              </a:solidFill>
            </a:endParaRPr>
          </a:p>
          <a:p>
            <a:r>
              <a:rPr lang="en-US" sz="3500" b="1" dirty="0" err="1" smtClean="0">
                <a:solidFill>
                  <a:schemeClr val="accent5">
                    <a:lumMod val="50000"/>
                  </a:schemeClr>
                </a:solidFill>
              </a:rPr>
              <a:t>Neurodynamics</a:t>
            </a:r>
            <a:r>
              <a:rPr lang="en-US" sz="3500" b="1" dirty="0" smtClean="0">
                <a:solidFill>
                  <a:schemeClr val="accent5">
                    <a:lumMod val="50000"/>
                  </a:schemeClr>
                </a:solidFill>
              </a:rPr>
              <a:t> </a:t>
            </a:r>
            <a:r>
              <a:rPr lang="en-US" sz="3500" b="1" dirty="0">
                <a:solidFill>
                  <a:schemeClr val="accent5">
                    <a:lumMod val="50000"/>
                  </a:schemeClr>
                </a:solidFill>
              </a:rPr>
              <a:t>of RNN-Based Time Series Forecasting </a:t>
            </a:r>
            <a:r>
              <a:rPr lang="en-US" sz="3500" b="1" dirty="0" smtClean="0">
                <a:solidFill>
                  <a:schemeClr val="accent5">
                    <a:lumMod val="50000"/>
                  </a:schemeClr>
                </a:solidFill>
              </a:rPr>
              <a:t>Models</a:t>
            </a:r>
          </a:p>
          <a:p>
            <a:pPr lvl="1"/>
            <a:r>
              <a:rPr lang="en-US" sz="2600" dirty="0">
                <a:solidFill>
                  <a:schemeClr val="accent5">
                    <a:lumMod val="50000"/>
                  </a:schemeClr>
                </a:solidFill>
              </a:rPr>
              <a:t>RNNs have been widely used in constructing forecasting models thanks to its innate </a:t>
            </a:r>
            <a:r>
              <a:rPr lang="en-US" sz="2600" dirty="0" smtClean="0">
                <a:solidFill>
                  <a:schemeClr val="accent5">
                    <a:lumMod val="50000"/>
                  </a:schemeClr>
                </a:solidFill>
              </a:rPr>
              <a:t>input-output mapper </a:t>
            </a:r>
            <a:r>
              <a:rPr lang="en-US" sz="2600" dirty="0">
                <a:solidFill>
                  <a:schemeClr val="accent5">
                    <a:lumMod val="50000"/>
                  </a:schemeClr>
                </a:solidFill>
              </a:rPr>
              <a:t>characteristics. However, most existing works on RNN-based models intensively concentrated on the model architectures and performance rather than the interpretability, which consequently results in misleading and confusion when applying these models in solving real problems. Understanding these models from the </a:t>
            </a:r>
            <a:r>
              <a:rPr lang="en-US" sz="2600" dirty="0" err="1">
                <a:solidFill>
                  <a:schemeClr val="accent5">
                    <a:lumMod val="50000"/>
                  </a:schemeClr>
                </a:solidFill>
              </a:rPr>
              <a:t>neurodyanmics</a:t>
            </a:r>
            <a:r>
              <a:rPr lang="en-US" sz="2600" dirty="0">
                <a:solidFill>
                  <a:schemeClr val="accent5">
                    <a:lumMod val="50000"/>
                  </a:schemeClr>
                </a:solidFill>
              </a:rPr>
              <a:t> perspective (e.g. how the attractors are distributed and what patterns they actually capture) is one of my featured in-progress works.</a:t>
            </a:r>
            <a:endParaRPr lang="en-US" sz="2600" dirty="0" smtClean="0">
              <a:solidFill>
                <a:schemeClr val="accent5">
                  <a:lumMod val="50000"/>
                </a:schemeClr>
              </a:solidFill>
            </a:endParaRPr>
          </a:p>
        </p:txBody>
      </p:sp>
      <p:sp>
        <p:nvSpPr>
          <p:cNvPr id="5" name="Title 1"/>
          <p:cNvSpPr txBox="1">
            <a:spLocks/>
          </p:cNvSpPr>
          <p:nvPr/>
        </p:nvSpPr>
        <p:spPr>
          <a:xfrm>
            <a:off x="427495" y="357376"/>
            <a:ext cx="8646763"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In-Progress Works</a:t>
            </a:r>
            <a:endParaRPr lang="en-US" sz="4800" b="1" dirty="0">
              <a:solidFill>
                <a:schemeClr val="accent5">
                  <a:lumMod val="50000"/>
                </a:schemeClr>
              </a:solidFill>
            </a:endParaRPr>
          </a:p>
        </p:txBody>
      </p:sp>
    </p:spTree>
    <p:extLst>
      <p:ext uri="{BB962C8B-B14F-4D97-AF65-F5344CB8AC3E}">
        <p14:creationId xmlns:p14="http://schemas.microsoft.com/office/powerpoint/2010/main" val="858657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1567"/>
            <a:ext cx="10515600" cy="4486759"/>
          </a:xfrm>
        </p:spPr>
        <p:txBody>
          <a:bodyPr>
            <a:normAutofit/>
          </a:bodyPr>
          <a:lstStyle/>
          <a:p>
            <a:r>
              <a:rPr lang="en-US" sz="3200" dirty="0" smtClean="0">
                <a:solidFill>
                  <a:schemeClr val="accent5">
                    <a:lumMod val="50000"/>
                  </a:schemeClr>
                </a:solidFill>
              </a:rPr>
              <a:t>A </a:t>
            </a:r>
            <a:r>
              <a:rPr lang="en-US" sz="3200" b="1" dirty="0" smtClean="0">
                <a:solidFill>
                  <a:schemeClr val="accent5"/>
                </a:solidFill>
              </a:rPr>
              <a:t>graph</a:t>
            </a:r>
            <a:r>
              <a:rPr lang="en-US" sz="3200" dirty="0" smtClean="0"/>
              <a:t> </a:t>
            </a:r>
            <a:r>
              <a:rPr lang="en-US" sz="3200" dirty="0" smtClean="0">
                <a:solidFill>
                  <a:schemeClr val="accent5">
                    <a:lumMod val="50000"/>
                  </a:schemeClr>
                </a:solidFill>
              </a:rPr>
              <a:t>capturing both </a:t>
            </a:r>
            <a:r>
              <a:rPr lang="en-US" sz="3200" b="1" dirty="0" smtClean="0">
                <a:solidFill>
                  <a:schemeClr val="accent5"/>
                </a:solidFill>
              </a:rPr>
              <a:t>semantics</a:t>
            </a:r>
            <a:r>
              <a:rPr lang="en-US" sz="3200" dirty="0"/>
              <a:t> </a:t>
            </a:r>
            <a:r>
              <a:rPr lang="en-US" sz="3200" dirty="0" smtClean="0">
                <a:solidFill>
                  <a:schemeClr val="accent5">
                    <a:lumMod val="50000"/>
                  </a:schemeClr>
                </a:solidFill>
              </a:rPr>
              <a:t>and</a:t>
            </a:r>
            <a:r>
              <a:rPr lang="en-US" sz="3200" dirty="0" smtClean="0"/>
              <a:t> </a:t>
            </a:r>
            <a:r>
              <a:rPr lang="en-US" sz="3200" b="1" dirty="0" smtClean="0">
                <a:solidFill>
                  <a:schemeClr val="accent5"/>
                </a:solidFill>
              </a:rPr>
              <a:t>sentiments</a:t>
            </a:r>
            <a:endParaRPr lang="en-US" sz="3200" dirty="0" smtClean="0"/>
          </a:p>
          <a:p>
            <a:r>
              <a:rPr lang="en-US" sz="3200" b="1" dirty="0" smtClean="0">
                <a:solidFill>
                  <a:srgbClr val="7030A0"/>
                </a:solidFill>
              </a:rPr>
              <a:t>Syntactic structures</a:t>
            </a:r>
            <a:r>
              <a:rPr lang="en-US" sz="3200" dirty="0" smtClean="0">
                <a:solidFill>
                  <a:srgbClr val="7030A0"/>
                </a:solidFill>
              </a:rPr>
              <a:t> </a:t>
            </a:r>
            <a:r>
              <a:rPr lang="en-US" sz="3200" dirty="0" smtClean="0">
                <a:solidFill>
                  <a:schemeClr val="accent5">
                    <a:lumMod val="50000"/>
                  </a:schemeClr>
                </a:solidFill>
              </a:rPr>
              <a:t>+</a:t>
            </a:r>
            <a:r>
              <a:rPr lang="en-US" sz="3200" dirty="0" smtClean="0">
                <a:solidFill>
                  <a:schemeClr val="tx2"/>
                </a:solidFill>
              </a:rPr>
              <a:t> </a:t>
            </a:r>
            <a:r>
              <a:rPr lang="en-US" sz="3200" b="1" dirty="0" smtClean="0">
                <a:solidFill>
                  <a:schemeClr val="accent6"/>
                </a:solidFill>
              </a:rPr>
              <a:t>Distributional hypothesis</a:t>
            </a:r>
            <a:endParaRPr lang="en-US" sz="3200" dirty="0" smtClean="0">
              <a:solidFill>
                <a:schemeClr val="accent6"/>
              </a:solidFill>
            </a:endParaRPr>
          </a:p>
          <a:p>
            <a:r>
              <a:rPr lang="en-US" sz="3200" b="1" dirty="0" smtClean="0">
                <a:solidFill>
                  <a:srgbClr val="7030A0"/>
                </a:solidFill>
              </a:rPr>
              <a:t>Nodes</a:t>
            </a:r>
            <a:r>
              <a:rPr lang="en-US" sz="3200" dirty="0" smtClean="0">
                <a:solidFill>
                  <a:schemeClr val="accent5">
                    <a:lumMod val="50000"/>
                  </a:schemeClr>
                </a:solidFill>
              </a:rPr>
              <a:t>: “</a:t>
            </a:r>
            <a:r>
              <a:rPr lang="en-US" sz="3200" b="1" dirty="0" smtClean="0">
                <a:solidFill>
                  <a:schemeClr val="accent5"/>
                </a:solidFill>
              </a:rPr>
              <a:t>Phrases</a:t>
            </a:r>
            <a:r>
              <a:rPr lang="en-US" sz="3200" dirty="0" smtClean="0">
                <a:solidFill>
                  <a:schemeClr val="accent5">
                    <a:lumMod val="50000"/>
                  </a:schemeClr>
                </a:solidFill>
              </a:rPr>
              <a:t>”</a:t>
            </a:r>
          </a:p>
          <a:p>
            <a:pPr lvl="1"/>
            <a:r>
              <a:rPr lang="en-US" dirty="0" smtClean="0">
                <a:solidFill>
                  <a:schemeClr val="accent5">
                    <a:lumMod val="50000"/>
                  </a:schemeClr>
                </a:solidFill>
              </a:rPr>
              <a:t>Segments extracted from argument structures</a:t>
            </a:r>
          </a:p>
          <a:p>
            <a:r>
              <a:rPr lang="en-US" sz="3200" b="1" dirty="0" smtClean="0">
                <a:solidFill>
                  <a:schemeClr val="accent6"/>
                </a:solidFill>
              </a:rPr>
              <a:t>Edges</a:t>
            </a:r>
            <a:r>
              <a:rPr lang="en-US" sz="3200" dirty="0" smtClean="0">
                <a:solidFill>
                  <a:schemeClr val="accent5">
                    <a:lumMod val="50000"/>
                  </a:schemeClr>
                </a:solidFill>
              </a:rPr>
              <a:t>: </a:t>
            </a:r>
            <a:r>
              <a:rPr lang="en-US" sz="3200" b="1" dirty="0" smtClean="0">
                <a:solidFill>
                  <a:schemeClr val="accent5"/>
                </a:solidFill>
              </a:rPr>
              <a:t>Co-occurrences of </a:t>
            </a:r>
            <a:r>
              <a:rPr lang="en-US" sz="3200" dirty="0">
                <a:solidFill>
                  <a:schemeClr val="accent5">
                    <a:lumMod val="50000"/>
                  </a:schemeClr>
                </a:solidFill>
              </a:rPr>
              <a:t>“</a:t>
            </a:r>
            <a:r>
              <a:rPr lang="en-US" sz="3200" b="1" dirty="0">
                <a:solidFill>
                  <a:schemeClr val="accent5"/>
                </a:solidFill>
              </a:rPr>
              <a:t>Phrases</a:t>
            </a:r>
            <a:r>
              <a:rPr lang="en-US" sz="3200" dirty="0" smtClean="0">
                <a:solidFill>
                  <a:schemeClr val="accent5">
                    <a:lumMod val="50000"/>
                  </a:schemeClr>
                </a:solidFill>
              </a:rPr>
              <a:t>”</a:t>
            </a:r>
          </a:p>
          <a:p>
            <a:pPr lvl="1"/>
            <a:r>
              <a:rPr lang="en-US" dirty="0" smtClean="0">
                <a:solidFill>
                  <a:schemeClr val="accent5">
                    <a:lumMod val="50000"/>
                  </a:schemeClr>
                </a:solidFill>
              </a:rPr>
              <a:t>Predetermined scope of context (e.g. tweet)</a:t>
            </a:r>
            <a:endParaRPr lang="en-US" dirty="0">
              <a:solidFill>
                <a:schemeClr val="accent5">
                  <a:lumMod val="50000"/>
                </a:schemeClr>
              </a:solidFill>
            </a:endParaRPr>
          </a:p>
          <a:p>
            <a:r>
              <a:rPr lang="en-US" sz="3200" b="1" dirty="0" smtClean="0">
                <a:solidFill>
                  <a:schemeClr val="accent5">
                    <a:lumMod val="50000"/>
                  </a:schemeClr>
                </a:solidFill>
              </a:rPr>
              <a:t>Sentiments</a:t>
            </a:r>
            <a:r>
              <a:rPr lang="en-US" sz="3200" dirty="0" smtClean="0">
                <a:solidFill>
                  <a:schemeClr val="accent5">
                    <a:lumMod val="50000"/>
                  </a:schemeClr>
                </a:solidFill>
              </a:rPr>
              <a:t>:</a:t>
            </a:r>
          </a:p>
          <a:p>
            <a:pPr lvl="1"/>
            <a:r>
              <a:rPr lang="en-US" dirty="0" smtClean="0">
                <a:solidFill>
                  <a:schemeClr val="accent5">
                    <a:lumMod val="50000"/>
                  </a:schemeClr>
                </a:solidFill>
              </a:rPr>
              <a:t>Computed on edges (by </a:t>
            </a:r>
            <a:r>
              <a:rPr lang="en-US" smtClean="0">
                <a:solidFill>
                  <a:schemeClr val="accent5">
                    <a:lumMod val="50000"/>
                  </a:schemeClr>
                </a:solidFill>
              </a:rPr>
              <a:t>using </a:t>
            </a:r>
            <a:r>
              <a:rPr lang="en-US" smtClean="0">
                <a:solidFill>
                  <a:schemeClr val="accent5">
                    <a:lumMod val="50000"/>
                  </a:schemeClr>
                </a:solidFill>
              </a:rPr>
              <a:t>sentiment </a:t>
            </a:r>
            <a:r>
              <a:rPr lang="en-US" dirty="0" smtClean="0">
                <a:solidFill>
                  <a:schemeClr val="accent5">
                    <a:lumMod val="50000"/>
                  </a:schemeClr>
                </a:solidFill>
              </a:rPr>
              <a:t>models)</a:t>
            </a:r>
          </a:p>
          <a:p>
            <a:pPr lvl="1"/>
            <a:r>
              <a:rPr lang="en-US" dirty="0" smtClean="0">
                <a:solidFill>
                  <a:schemeClr val="accent5">
                    <a:lumMod val="50000"/>
                  </a:schemeClr>
                </a:solidFill>
              </a:rPr>
              <a:t>Aggregated on nodes (resulting in </a:t>
            </a:r>
            <a:r>
              <a:rPr lang="en-US" b="1" dirty="0" smtClean="0">
                <a:solidFill>
                  <a:schemeClr val="accent5"/>
                </a:solidFill>
              </a:rPr>
              <a:t>generalized aspect-based sentiments</a:t>
            </a:r>
            <a:r>
              <a:rPr lang="en-US" dirty="0" smtClean="0">
                <a:solidFill>
                  <a:schemeClr val="accent5">
                    <a:lumMod val="50000"/>
                  </a:schemeClr>
                </a:solidFill>
              </a:rPr>
              <a:t>)</a:t>
            </a:r>
            <a:endParaRPr lang="en-US" dirty="0">
              <a:solidFill>
                <a:schemeClr val="accent5">
                  <a:lumMod val="50000"/>
                </a:schemeClr>
              </a:solidFill>
            </a:endParaRPr>
          </a:p>
        </p:txBody>
      </p:sp>
      <p:sp>
        <p:nvSpPr>
          <p:cNvPr id="4"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What is PKSG?</a:t>
            </a:r>
          </a:p>
        </p:txBody>
      </p:sp>
    </p:spTree>
    <p:extLst>
      <p:ext uri="{BB962C8B-B14F-4D97-AF65-F5344CB8AC3E}">
        <p14:creationId xmlns:p14="http://schemas.microsoft.com/office/powerpoint/2010/main" val="33074192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871005"/>
            <a:ext cx="10325100" cy="584775"/>
          </a:xfrm>
          <a:prstGeom prst="rect">
            <a:avLst/>
          </a:prstGeom>
          <a:noFill/>
        </p:spPr>
        <p:txBody>
          <a:bodyPr wrap="square" rtlCol="0">
            <a:spAutoFit/>
          </a:bodyPr>
          <a:lstStyle/>
          <a:p>
            <a:r>
              <a:rPr lang="en-US" sz="3200" b="1" dirty="0" smtClean="0">
                <a:solidFill>
                  <a:schemeClr val="accent5">
                    <a:lumMod val="50000"/>
                  </a:schemeClr>
                </a:solidFill>
              </a:rPr>
              <a:t>Are the dependency parsers trustable? </a:t>
            </a:r>
            <a:endParaRPr lang="en-US" sz="3200" b="1" dirty="0">
              <a:solidFill>
                <a:schemeClr val="accent5">
                  <a:lumMod val="50000"/>
                </a:schemeClr>
              </a:solidFill>
            </a:endParaRPr>
          </a:p>
        </p:txBody>
      </p:sp>
      <p:sp>
        <p:nvSpPr>
          <p:cNvPr id="6" name="TextBox 5"/>
          <p:cNvSpPr txBox="1"/>
          <p:nvPr/>
        </p:nvSpPr>
        <p:spPr>
          <a:xfrm>
            <a:off x="427495" y="2456674"/>
            <a:ext cx="6713220" cy="461665"/>
          </a:xfrm>
          <a:prstGeom prst="rect">
            <a:avLst/>
          </a:prstGeom>
          <a:noFill/>
        </p:spPr>
        <p:txBody>
          <a:bodyPr wrap="square" rtlCol="0">
            <a:spAutoFit/>
          </a:bodyPr>
          <a:lstStyle/>
          <a:p>
            <a:r>
              <a:rPr lang="en-US" sz="2400" dirty="0" smtClean="0">
                <a:solidFill>
                  <a:schemeClr val="accent5"/>
                </a:solidFill>
              </a:rPr>
              <a:t>Fairly well.</a:t>
            </a:r>
            <a:endParaRPr lang="en-US" sz="2400" dirty="0">
              <a:solidFill>
                <a:schemeClr val="accent5"/>
              </a:solidFill>
            </a:endParaRPr>
          </a:p>
        </p:txBody>
      </p:sp>
      <p:sp>
        <p:nvSpPr>
          <p:cNvPr id="9" name="TextBox 8"/>
          <p:cNvSpPr txBox="1"/>
          <p:nvPr/>
        </p:nvSpPr>
        <p:spPr>
          <a:xfrm>
            <a:off x="427495" y="3026061"/>
            <a:ext cx="10325100" cy="584775"/>
          </a:xfrm>
          <a:prstGeom prst="rect">
            <a:avLst/>
          </a:prstGeom>
          <a:noFill/>
        </p:spPr>
        <p:txBody>
          <a:bodyPr wrap="square" rtlCol="0">
            <a:spAutoFit/>
          </a:bodyPr>
          <a:lstStyle/>
          <a:p>
            <a:r>
              <a:rPr lang="en-US" sz="3200" b="1" dirty="0" smtClean="0">
                <a:solidFill>
                  <a:schemeClr val="accent5">
                    <a:lumMod val="50000"/>
                  </a:schemeClr>
                </a:solidFill>
              </a:rPr>
              <a:t>How is the “Filter” configured? </a:t>
            </a:r>
            <a:endParaRPr lang="en-US" sz="3200" b="1" dirty="0">
              <a:solidFill>
                <a:schemeClr val="accent5">
                  <a:lumMod val="50000"/>
                </a:schemeClr>
              </a:solidFill>
            </a:endParaRPr>
          </a:p>
        </p:txBody>
      </p:sp>
      <p:sp>
        <p:nvSpPr>
          <p:cNvPr id="10" name="TextBox 9"/>
          <p:cNvSpPr txBox="1"/>
          <p:nvPr/>
        </p:nvSpPr>
        <p:spPr>
          <a:xfrm>
            <a:off x="427495" y="3610836"/>
            <a:ext cx="10515600" cy="830997"/>
          </a:xfrm>
          <a:prstGeom prst="rect">
            <a:avLst/>
          </a:prstGeom>
          <a:noFill/>
        </p:spPr>
        <p:txBody>
          <a:bodyPr wrap="square" rtlCol="0">
            <a:spAutoFit/>
          </a:bodyPr>
          <a:lstStyle/>
          <a:p>
            <a:r>
              <a:rPr lang="en-US" sz="2400" dirty="0" smtClean="0">
                <a:solidFill>
                  <a:schemeClr val="accent5"/>
                </a:solidFill>
              </a:rPr>
              <a:t>POS combos and dependencies can be tricky. Noisy when too loose while missing important semantics when too strict. Needs better solutions.</a:t>
            </a:r>
            <a:endParaRPr lang="en-US" sz="2400" dirty="0">
              <a:solidFill>
                <a:schemeClr val="accent5"/>
              </a:solidFill>
            </a:endParaRPr>
          </a:p>
        </p:txBody>
      </p:sp>
      <p:sp>
        <p:nvSpPr>
          <p:cNvPr id="11" name="TextBox 10"/>
          <p:cNvSpPr txBox="1"/>
          <p:nvPr/>
        </p:nvSpPr>
        <p:spPr>
          <a:xfrm>
            <a:off x="427495" y="4487999"/>
            <a:ext cx="10325100" cy="584775"/>
          </a:xfrm>
          <a:prstGeom prst="rect">
            <a:avLst/>
          </a:prstGeom>
          <a:noFill/>
        </p:spPr>
        <p:txBody>
          <a:bodyPr wrap="square" rtlCol="0">
            <a:spAutoFit/>
          </a:bodyPr>
          <a:lstStyle/>
          <a:p>
            <a:r>
              <a:rPr lang="en-US" sz="3200" b="1" dirty="0" smtClean="0">
                <a:solidFill>
                  <a:schemeClr val="accent5">
                    <a:lumMod val="50000"/>
                  </a:schemeClr>
                </a:solidFill>
              </a:rPr>
              <a:t>How is negation handled? </a:t>
            </a:r>
            <a:endParaRPr lang="en-US" sz="3200" b="1" dirty="0">
              <a:solidFill>
                <a:schemeClr val="accent5">
                  <a:lumMod val="50000"/>
                </a:schemeClr>
              </a:solidFill>
            </a:endParaRPr>
          </a:p>
        </p:txBody>
      </p:sp>
      <p:sp>
        <p:nvSpPr>
          <p:cNvPr id="12" name="TextBox 11"/>
          <p:cNvSpPr txBox="1"/>
          <p:nvPr/>
        </p:nvSpPr>
        <p:spPr>
          <a:xfrm>
            <a:off x="427495" y="5072774"/>
            <a:ext cx="10515600" cy="1200329"/>
          </a:xfrm>
          <a:prstGeom prst="rect">
            <a:avLst/>
          </a:prstGeom>
          <a:noFill/>
        </p:spPr>
        <p:txBody>
          <a:bodyPr wrap="square" rtlCol="0">
            <a:spAutoFit/>
          </a:bodyPr>
          <a:lstStyle/>
          <a:p>
            <a:r>
              <a:rPr lang="en-US" sz="2400" dirty="0" smtClean="0">
                <a:solidFill>
                  <a:schemeClr val="accent5"/>
                </a:solidFill>
              </a:rPr>
              <a:t>For sentiments exclusively, negation cues can be dropped. The sentiments will not be affected. However, dropping negation may lead to issues when focusing on semantic representations.</a:t>
            </a:r>
            <a:endParaRPr lang="en-US" sz="2400" dirty="0">
              <a:solidFill>
                <a:schemeClr val="accent5"/>
              </a:solidFill>
            </a:endParaRPr>
          </a:p>
        </p:txBody>
      </p:sp>
      <p:sp>
        <p:nvSpPr>
          <p:cNvPr id="13"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Semantic Units</a:t>
            </a:r>
            <a:endParaRPr lang="en-US" sz="4800" b="1" dirty="0">
              <a:solidFill>
                <a:schemeClr val="accent5">
                  <a:lumMod val="50000"/>
                </a:schemeClr>
              </a:solidFill>
            </a:endParaRPr>
          </a:p>
        </p:txBody>
      </p:sp>
    </p:spTree>
    <p:extLst>
      <p:ext uri="{BB962C8B-B14F-4D97-AF65-F5344CB8AC3E}">
        <p14:creationId xmlns:p14="http://schemas.microsoft.com/office/powerpoint/2010/main" val="37824960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572638"/>
            <a:ext cx="11196234" cy="1077218"/>
          </a:xfrm>
          <a:prstGeom prst="rect">
            <a:avLst/>
          </a:prstGeom>
          <a:noFill/>
        </p:spPr>
        <p:txBody>
          <a:bodyPr wrap="square" rtlCol="0">
            <a:spAutoFit/>
          </a:bodyPr>
          <a:lstStyle/>
          <a:p>
            <a:r>
              <a:rPr lang="en-US" sz="3200" b="1" dirty="0" smtClean="0">
                <a:solidFill>
                  <a:schemeClr val="accent5">
                    <a:lumMod val="50000"/>
                  </a:schemeClr>
                </a:solidFill>
              </a:rPr>
              <a:t>How is this different from </a:t>
            </a:r>
            <a:r>
              <a:rPr lang="en-US" altLang="zh-CN" sz="3200" b="1" dirty="0" smtClean="0">
                <a:solidFill>
                  <a:schemeClr val="accent5">
                    <a:lumMod val="50000"/>
                  </a:schemeClr>
                </a:solidFill>
              </a:rPr>
              <a:t>terminology extraction and text summarization</a:t>
            </a:r>
            <a:r>
              <a:rPr lang="en-US" sz="3200" b="1" dirty="0" smtClean="0">
                <a:solidFill>
                  <a:schemeClr val="accent5">
                    <a:lumMod val="50000"/>
                  </a:schemeClr>
                </a:solidFill>
              </a:rPr>
              <a:t>? </a:t>
            </a:r>
            <a:endParaRPr lang="en-US" sz="3200" b="1" dirty="0">
              <a:solidFill>
                <a:schemeClr val="accent5">
                  <a:lumMod val="50000"/>
                </a:schemeClr>
              </a:solidFill>
            </a:endParaRPr>
          </a:p>
        </p:txBody>
      </p:sp>
      <p:sp>
        <p:nvSpPr>
          <p:cNvPr id="6" name="TextBox 5"/>
          <p:cNvSpPr txBox="1"/>
          <p:nvPr/>
        </p:nvSpPr>
        <p:spPr>
          <a:xfrm>
            <a:off x="427495" y="2572912"/>
            <a:ext cx="11196234" cy="1938992"/>
          </a:xfrm>
          <a:prstGeom prst="rect">
            <a:avLst/>
          </a:prstGeom>
          <a:noFill/>
        </p:spPr>
        <p:txBody>
          <a:bodyPr wrap="square" rtlCol="0">
            <a:spAutoFit/>
          </a:bodyPr>
          <a:lstStyle/>
          <a:p>
            <a:r>
              <a:rPr lang="en-US" sz="2400" dirty="0" smtClean="0">
                <a:solidFill>
                  <a:schemeClr val="accent5"/>
                </a:solidFill>
              </a:rPr>
              <a:t>Terminology extraction concentrates on terms highly relevant to a topic, usually noun phrases. Text summarization keeps the most important constituents and/or substitutes long utterances to shorter ones in very similar meanings. We focuses on the semantic fragments carrying the most important semantics without specific topics and reorganizing the texts. </a:t>
            </a:r>
            <a:endParaRPr lang="en-US" sz="2400" dirty="0">
              <a:solidFill>
                <a:schemeClr val="accent5"/>
              </a:solidFill>
            </a:endParaRPr>
          </a:p>
        </p:txBody>
      </p:sp>
      <p:sp>
        <p:nvSpPr>
          <p:cNvPr id="13" name="TextBox 12"/>
          <p:cNvSpPr txBox="1"/>
          <p:nvPr/>
        </p:nvSpPr>
        <p:spPr>
          <a:xfrm>
            <a:off x="427495" y="4624771"/>
            <a:ext cx="11196234" cy="584775"/>
          </a:xfrm>
          <a:prstGeom prst="rect">
            <a:avLst/>
          </a:prstGeom>
          <a:noFill/>
        </p:spPr>
        <p:txBody>
          <a:bodyPr wrap="square" rtlCol="0">
            <a:spAutoFit/>
          </a:bodyPr>
          <a:lstStyle/>
          <a:p>
            <a:r>
              <a:rPr lang="en-US" sz="3200" b="1" dirty="0" smtClean="0">
                <a:solidFill>
                  <a:schemeClr val="accent5">
                    <a:lumMod val="50000"/>
                  </a:schemeClr>
                </a:solidFill>
              </a:rPr>
              <a:t>How do you know the phrases are all important? </a:t>
            </a:r>
            <a:endParaRPr lang="en-US" sz="3200" b="1" dirty="0">
              <a:solidFill>
                <a:schemeClr val="accent5">
                  <a:lumMod val="50000"/>
                </a:schemeClr>
              </a:solidFill>
            </a:endParaRPr>
          </a:p>
        </p:txBody>
      </p:sp>
      <p:sp>
        <p:nvSpPr>
          <p:cNvPr id="14" name="TextBox 13"/>
          <p:cNvSpPr txBox="1"/>
          <p:nvPr/>
        </p:nvSpPr>
        <p:spPr>
          <a:xfrm>
            <a:off x="427495" y="5086436"/>
            <a:ext cx="11196234" cy="1200329"/>
          </a:xfrm>
          <a:prstGeom prst="rect">
            <a:avLst/>
          </a:prstGeom>
          <a:noFill/>
        </p:spPr>
        <p:txBody>
          <a:bodyPr wrap="square" rtlCol="0">
            <a:spAutoFit/>
          </a:bodyPr>
          <a:lstStyle/>
          <a:p>
            <a:r>
              <a:rPr lang="en-US" sz="2400" dirty="0" smtClean="0">
                <a:solidFill>
                  <a:schemeClr val="accent5"/>
                </a:solidFill>
              </a:rPr>
              <a:t>Most of them are important, though noise does exist. We have evaluated the quality of phrases utilizing SemEval2020T1 (aspect-based sentiment analysis). When exclusively considering positive and negative, the accuracy is about 60%-80%. </a:t>
            </a:r>
            <a:endParaRPr lang="en-US" sz="2400" dirty="0">
              <a:solidFill>
                <a:schemeClr val="accent5"/>
              </a:solidFill>
            </a:endParaRPr>
          </a:p>
        </p:txBody>
      </p:sp>
      <p:sp>
        <p:nvSpPr>
          <p:cNvPr id="8"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Phrases</a:t>
            </a:r>
            <a:endParaRPr lang="en-US" sz="4800" b="1" dirty="0">
              <a:solidFill>
                <a:schemeClr val="accent5">
                  <a:lumMod val="50000"/>
                </a:schemeClr>
              </a:solidFill>
            </a:endParaRPr>
          </a:p>
        </p:txBody>
      </p:sp>
    </p:spTree>
    <p:extLst>
      <p:ext uri="{BB962C8B-B14F-4D97-AF65-F5344CB8AC3E}">
        <p14:creationId xmlns:p14="http://schemas.microsoft.com/office/powerpoint/2010/main" val="580742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400521"/>
            <a:ext cx="11250478" cy="1077218"/>
          </a:xfrm>
          <a:prstGeom prst="rect">
            <a:avLst/>
          </a:prstGeom>
          <a:noFill/>
        </p:spPr>
        <p:txBody>
          <a:bodyPr wrap="square" rtlCol="0">
            <a:spAutoFit/>
          </a:bodyPr>
          <a:lstStyle/>
          <a:p>
            <a:r>
              <a:rPr lang="en-US" sz="3200" b="1" dirty="0" smtClean="0">
                <a:solidFill>
                  <a:schemeClr val="accent5">
                    <a:lumMod val="50000"/>
                  </a:schemeClr>
                </a:solidFill>
              </a:rPr>
              <a:t>Regarding detecting sentiments on “phrases”, why not the following idea? </a:t>
            </a:r>
            <a:endParaRPr lang="en-US" sz="3200" b="1" dirty="0">
              <a:solidFill>
                <a:schemeClr val="accent5">
                  <a:lumMod val="50000"/>
                </a:schemeClr>
              </a:solidFill>
            </a:endParaRPr>
          </a:p>
        </p:txBody>
      </p:sp>
      <p:sp>
        <p:nvSpPr>
          <p:cNvPr id="6" name="TextBox 5"/>
          <p:cNvSpPr txBox="1"/>
          <p:nvPr/>
        </p:nvSpPr>
        <p:spPr>
          <a:xfrm>
            <a:off x="427495" y="2470595"/>
            <a:ext cx="7314886" cy="1200329"/>
          </a:xfrm>
          <a:prstGeom prst="rect">
            <a:avLst/>
          </a:prstGeom>
          <a:noFill/>
        </p:spPr>
        <p:txBody>
          <a:bodyPr wrap="square" rtlCol="0">
            <a:spAutoFit/>
          </a:bodyPr>
          <a:lstStyle/>
          <a:p>
            <a:pPr marL="457200" indent="-457200">
              <a:buFont typeface="+mj-lt"/>
              <a:buAutoNum type="arabicPeriod"/>
            </a:pPr>
            <a:r>
              <a:rPr lang="en-US" sz="2400" dirty="0" smtClean="0">
                <a:solidFill>
                  <a:schemeClr val="accent5"/>
                </a:solidFill>
              </a:rPr>
              <a:t>Argument structure analysis</a:t>
            </a:r>
          </a:p>
          <a:p>
            <a:pPr marL="457200" indent="-457200">
              <a:buFont typeface="+mj-lt"/>
              <a:buAutoNum type="arabicPeriod"/>
            </a:pPr>
            <a:r>
              <a:rPr lang="en-US" sz="2400" dirty="0" smtClean="0">
                <a:solidFill>
                  <a:schemeClr val="accent5"/>
                </a:solidFill>
              </a:rPr>
              <a:t>Sentence-level sentiments</a:t>
            </a:r>
          </a:p>
          <a:p>
            <a:pPr marL="457200" indent="-457200">
              <a:buFont typeface="+mj-lt"/>
              <a:buAutoNum type="arabicPeriod"/>
            </a:pPr>
            <a:r>
              <a:rPr lang="en-US" sz="2400" dirty="0" smtClean="0">
                <a:solidFill>
                  <a:schemeClr val="accent5"/>
                </a:solidFill>
              </a:rPr>
              <a:t>Apply sentiments to detected objects/subjects</a:t>
            </a:r>
            <a:endParaRPr lang="en-US" sz="2400" dirty="0">
              <a:solidFill>
                <a:schemeClr val="accent5"/>
              </a:solidFill>
            </a:endParaRPr>
          </a:p>
        </p:txBody>
      </p:sp>
      <p:sp>
        <p:nvSpPr>
          <p:cNvPr id="7" name="TextBox 6"/>
          <p:cNvSpPr txBox="1"/>
          <p:nvPr/>
        </p:nvSpPr>
        <p:spPr>
          <a:xfrm>
            <a:off x="427494" y="4446131"/>
            <a:ext cx="11350113"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solidFill>
                  <a:schemeClr val="accent6"/>
                </a:solidFill>
              </a:rPr>
              <a:t>Sensitive to the accuracy of argument structure analysis, especially on texts not well-written.</a:t>
            </a:r>
          </a:p>
          <a:p>
            <a:pPr marL="457200" indent="-457200">
              <a:buFont typeface="Arial" panose="020B0604020202020204" pitchFamily="34" charset="0"/>
              <a:buChar char="•"/>
            </a:pPr>
            <a:r>
              <a:rPr lang="en-US" sz="2400" dirty="0" smtClean="0">
                <a:solidFill>
                  <a:schemeClr val="accent6"/>
                </a:solidFill>
              </a:rPr>
              <a:t>Sentence-level Sentiments may not reflect actual sentiments on fine-grained objects (e.g. controversial).</a:t>
            </a:r>
          </a:p>
          <a:p>
            <a:pPr marL="457200" indent="-457200">
              <a:buFont typeface="Arial" panose="020B0604020202020204" pitchFamily="34" charset="0"/>
              <a:buChar char="•"/>
            </a:pPr>
            <a:r>
              <a:rPr lang="en-US" sz="2400" dirty="0" smtClean="0">
                <a:solidFill>
                  <a:schemeClr val="accent2"/>
                </a:solidFill>
              </a:rPr>
              <a:t>However, this idea can be computationally more efficient. </a:t>
            </a:r>
          </a:p>
        </p:txBody>
      </p:sp>
      <p:sp>
        <p:nvSpPr>
          <p:cNvPr id="8" name="TextBox 7"/>
          <p:cNvSpPr txBox="1"/>
          <p:nvPr/>
        </p:nvSpPr>
        <p:spPr>
          <a:xfrm>
            <a:off x="427495" y="3861356"/>
            <a:ext cx="11250478" cy="584775"/>
          </a:xfrm>
          <a:prstGeom prst="rect">
            <a:avLst/>
          </a:prstGeom>
          <a:noFill/>
        </p:spPr>
        <p:txBody>
          <a:bodyPr wrap="square" rtlCol="0">
            <a:spAutoFit/>
          </a:bodyPr>
          <a:lstStyle/>
          <a:p>
            <a:r>
              <a:rPr lang="en-US" sz="3200" b="1" dirty="0" smtClean="0">
                <a:solidFill>
                  <a:schemeClr val="accent5">
                    <a:lumMod val="50000"/>
                  </a:schemeClr>
                </a:solidFill>
              </a:rPr>
              <a:t>Issues</a:t>
            </a:r>
            <a:endParaRPr lang="en-US" sz="3200" b="1" dirty="0">
              <a:solidFill>
                <a:schemeClr val="accent5">
                  <a:lumMod val="50000"/>
                </a:schemeClr>
              </a:solidFill>
            </a:endParaRPr>
          </a:p>
        </p:txBody>
      </p:sp>
      <p:sp>
        <p:nvSpPr>
          <p:cNvPr id="9" name="Title 1"/>
          <p:cNvSpPr txBox="1">
            <a:spLocks/>
          </p:cNvSpPr>
          <p:nvPr/>
        </p:nvSpPr>
        <p:spPr>
          <a:xfrm>
            <a:off x="427495" y="357376"/>
            <a:ext cx="6476999"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Sentiments</a:t>
            </a:r>
            <a:endParaRPr lang="en-US" sz="4800" b="1" dirty="0">
              <a:solidFill>
                <a:schemeClr val="accent5">
                  <a:lumMod val="50000"/>
                </a:schemeClr>
              </a:solidFill>
            </a:endParaRPr>
          </a:p>
        </p:txBody>
      </p:sp>
    </p:spTree>
    <p:extLst>
      <p:ext uri="{BB962C8B-B14F-4D97-AF65-F5344CB8AC3E}">
        <p14:creationId xmlns:p14="http://schemas.microsoft.com/office/powerpoint/2010/main" val="2473660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698437"/>
            <a:ext cx="10325100" cy="584775"/>
          </a:xfrm>
          <a:prstGeom prst="rect">
            <a:avLst/>
          </a:prstGeom>
          <a:noFill/>
        </p:spPr>
        <p:txBody>
          <a:bodyPr wrap="square" rtlCol="0">
            <a:spAutoFit/>
          </a:bodyPr>
          <a:lstStyle/>
          <a:p>
            <a:r>
              <a:rPr lang="en-US" sz="3200" b="1" dirty="0" smtClean="0">
                <a:solidFill>
                  <a:schemeClr val="accent5">
                    <a:lumMod val="50000"/>
                  </a:schemeClr>
                </a:solidFill>
              </a:rPr>
              <a:t>How do “stride” and “span” in time series affect the results?</a:t>
            </a:r>
            <a:endParaRPr lang="en-US" sz="3200" b="1" dirty="0">
              <a:solidFill>
                <a:schemeClr val="accent5">
                  <a:lumMod val="50000"/>
                </a:schemeClr>
              </a:solidFill>
            </a:endParaRPr>
          </a:p>
        </p:txBody>
      </p:sp>
      <p:sp>
        <p:nvSpPr>
          <p:cNvPr id="6" name="TextBox 5"/>
          <p:cNvSpPr txBox="1"/>
          <p:nvPr/>
        </p:nvSpPr>
        <p:spPr>
          <a:xfrm>
            <a:off x="427495" y="2283212"/>
            <a:ext cx="991362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accent5"/>
                </a:solidFill>
              </a:rPr>
              <a:t>Events happen. Skipping days may result in missing salient ones. </a:t>
            </a:r>
          </a:p>
          <a:p>
            <a:pPr marL="342900" indent="-342900">
              <a:buFont typeface="Arial" panose="020B0604020202020204" pitchFamily="34" charset="0"/>
              <a:buChar char="•"/>
            </a:pPr>
            <a:r>
              <a:rPr lang="en-US" sz="2400" dirty="0" smtClean="0">
                <a:solidFill>
                  <a:schemeClr val="accent5"/>
                </a:solidFill>
              </a:rPr>
              <a:t>Given the timeline being fully covered, the larger the stride, the more general the sentiment trend.</a:t>
            </a:r>
          </a:p>
          <a:p>
            <a:pPr marL="342900" indent="-342900">
              <a:buFont typeface="Arial" panose="020B0604020202020204" pitchFamily="34" charset="0"/>
              <a:buChar char="•"/>
            </a:pPr>
            <a:r>
              <a:rPr lang="en-US" sz="2400" dirty="0" smtClean="0">
                <a:solidFill>
                  <a:schemeClr val="accent5"/>
                </a:solidFill>
              </a:rPr>
              <a:t>Roughly, a surge caused by an event lasts for a couple of days. Mostly, short spans are fair if the stride is not too large.</a:t>
            </a:r>
            <a:endParaRPr lang="en-US" sz="2400" dirty="0">
              <a:solidFill>
                <a:schemeClr val="accent5"/>
              </a:solidFill>
            </a:endParaRPr>
          </a:p>
        </p:txBody>
      </p:sp>
      <p:sp>
        <p:nvSpPr>
          <p:cNvPr id="9" name="TextBox 8"/>
          <p:cNvSpPr txBox="1"/>
          <p:nvPr/>
        </p:nvSpPr>
        <p:spPr>
          <a:xfrm>
            <a:off x="427495" y="4442685"/>
            <a:ext cx="10325100" cy="584775"/>
          </a:xfrm>
          <a:prstGeom prst="rect">
            <a:avLst/>
          </a:prstGeom>
          <a:noFill/>
        </p:spPr>
        <p:txBody>
          <a:bodyPr wrap="square" rtlCol="0">
            <a:spAutoFit/>
          </a:bodyPr>
          <a:lstStyle/>
          <a:p>
            <a:r>
              <a:rPr lang="en-US" sz="3200" b="1" dirty="0" smtClean="0">
                <a:solidFill>
                  <a:schemeClr val="accent5">
                    <a:lumMod val="50000"/>
                  </a:schemeClr>
                </a:solidFill>
              </a:rPr>
              <a:t>Why is “neutral” not considered in the sentiment vector?</a:t>
            </a:r>
            <a:endParaRPr lang="en-US" sz="3200" b="1" dirty="0">
              <a:solidFill>
                <a:schemeClr val="accent5">
                  <a:lumMod val="50000"/>
                </a:schemeClr>
              </a:solidFill>
            </a:endParaRPr>
          </a:p>
        </p:txBody>
      </p:sp>
      <p:sp>
        <p:nvSpPr>
          <p:cNvPr id="10" name="TextBox 9"/>
          <p:cNvSpPr txBox="1"/>
          <p:nvPr/>
        </p:nvSpPr>
        <p:spPr>
          <a:xfrm>
            <a:off x="427495" y="5027460"/>
            <a:ext cx="991362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5"/>
                </a:solidFill>
              </a:rPr>
              <a:t>N</a:t>
            </a:r>
            <a:r>
              <a:rPr lang="en-US" sz="2400" dirty="0" smtClean="0">
                <a:solidFill>
                  <a:schemeClr val="accent5"/>
                </a:solidFill>
              </a:rPr>
              <a:t>eutral texts are dominant. </a:t>
            </a:r>
          </a:p>
          <a:p>
            <a:pPr marL="342900" indent="-342900">
              <a:buFont typeface="Arial" panose="020B0604020202020204" pitchFamily="34" charset="0"/>
              <a:buChar char="•"/>
            </a:pPr>
            <a:r>
              <a:rPr lang="en-US" sz="2400" dirty="0" smtClean="0">
                <a:solidFill>
                  <a:schemeClr val="accent5"/>
                </a:solidFill>
              </a:rPr>
              <a:t>The significance of sentiments matters!</a:t>
            </a:r>
          </a:p>
        </p:txBody>
      </p:sp>
      <p:sp>
        <p:nvSpPr>
          <p:cNvPr id="8" name="Title 1"/>
          <p:cNvSpPr txBox="1">
            <a:spLocks/>
          </p:cNvSpPr>
          <p:nvPr/>
        </p:nvSpPr>
        <p:spPr>
          <a:xfrm>
            <a:off x="427495" y="357376"/>
            <a:ext cx="854602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Sentiment Time Series</a:t>
            </a:r>
            <a:endParaRPr lang="en-US" sz="4800" b="1" dirty="0">
              <a:solidFill>
                <a:schemeClr val="accent5">
                  <a:lumMod val="50000"/>
                </a:schemeClr>
              </a:solidFill>
            </a:endParaRPr>
          </a:p>
        </p:txBody>
      </p:sp>
    </p:spTree>
    <p:extLst>
      <p:ext uri="{BB962C8B-B14F-4D97-AF65-F5344CB8AC3E}">
        <p14:creationId xmlns:p14="http://schemas.microsoft.com/office/powerpoint/2010/main" val="14791878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7495" y="1737183"/>
            <a:ext cx="11410756" cy="584775"/>
          </a:xfrm>
          <a:prstGeom prst="rect">
            <a:avLst/>
          </a:prstGeom>
          <a:noFill/>
        </p:spPr>
        <p:txBody>
          <a:bodyPr wrap="square" rtlCol="0">
            <a:spAutoFit/>
          </a:bodyPr>
          <a:lstStyle/>
          <a:p>
            <a:r>
              <a:rPr lang="en-US" sz="3200" b="1" dirty="0" smtClean="0">
                <a:solidFill>
                  <a:schemeClr val="accent5">
                    <a:lumMod val="50000"/>
                  </a:schemeClr>
                </a:solidFill>
              </a:rPr>
              <a:t>How has PKSG been evaluated?</a:t>
            </a:r>
            <a:endParaRPr lang="en-US" sz="3200" b="1" dirty="0">
              <a:solidFill>
                <a:schemeClr val="accent5">
                  <a:lumMod val="50000"/>
                </a:schemeClr>
              </a:solidFill>
            </a:endParaRPr>
          </a:p>
        </p:txBody>
      </p:sp>
      <p:sp>
        <p:nvSpPr>
          <p:cNvPr id="6" name="TextBox 5"/>
          <p:cNvSpPr txBox="1"/>
          <p:nvPr/>
        </p:nvSpPr>
        <p:spPr>
          <a:xfrm>
            <a:off x="427495" y="2321958"/>
            <a:ext cx="1095601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schemeClr val="accent5"/>
                </a:solidFill>
              </a:rPr>
              <a:t>On the quality of phrases, we have done preliminary evaluations, though more may be needed. </a:t>
            </a:r>
          </a:p>
          <a:p>
            <a:pPr marL="342900" indent="-342900">
              <a:buFont typeface="Arial" panose="020B0604020202020204" pitchFamily="34" charset="0"/>
              <a:buChar char="•"/>
            </a:pPr>
            <a:r>
              <a:rPr lang="en-US" sz="2400" dirty="0" smtClean="0">
                <a:solidFill>
                  <a:schemeClr val="accent5"/>
                </a:solidFill>
              </a:rPr>
              <a:t>On other aspects, we need more rigorous and reasonable tasks for the evaluation.</a:t>
            </a:r>
            <a:endParaRPr lang="en-US" sz="2400" dirty="0">
              <a:solidFill>
                <a:schemeClr val="accent5"/>
              </a:solidFill>
            </a:endParaRPr>
          </a:p>
        </p:txBody>
      </p:sp>
      <p:sp>
        <p:nvSpPr>
          <p:cNvPr id="7" name="TextBox 6"/>
          <p:cNvSpPr txBox="1"/>
          <p:nvPr/>
        </p:nvSpPr>
        <p:spPr>
          <a:xfrm>
            <a:off x="427495" y="4104434"/>
            <a:ext cx="11410756" cy="1077218"/>
          </a:xfrm>
          <a:prstGeom prst="rect">
            <a:avLst/>
          </a:prstGeom>
          <a:noFill/>
        </p:spPr>
        <p:txBody>
          <a:bodyPr wrap="square" rtlCol="0">
            <a:spAutoFit/>
          </a:bodyPr>
          <a:lstStyle/>
          <a:p>
            <a:r>
              <a:rPr lang="en-US" sz="3200" b="1" dirty="0" smtClean="0">
                <a:solidFill>
                  <a:schemeClr val="accent5">
                    <a:lumMod val="50000"/>
                  </a:schemeClr>
                </a:solidFill>
              </a:rPr>
              <a:t>How long will it take to have sentiment TS for a whole month Twitter data?</a:t>
            </a:r>
            <a:endParaRPr lang="en-US" sz="3200" b="1" dirty="0">
              <a:solidFill>
                <a:schemeClr val="accent5">
                  <a:lumMod val="50000"/>
                </a:schemeClr>
              </a:solidFill>
            </a:endParaRPr>
          </a:p>
        </p:txBody>
      </p:sp>
      <p:sp>
        <p:nvSpPr>
          <p:cNvPr id="8" name="TextBox 7"/>
          <p:cNvSpPr txBox="1"/>
          <p:nvPr/>
        </p:nvSpPr>
        <p:spPr>
          <a:xfrm>
            <a:off x="427495" y="5181652"/>
            <a:ext cx="10956010" cy="461665"/>
          </a:xfrm>
          <a:prstGeom prst="rect">
            <a:avLst/>
          </a:prstGeom>
          <a:noFill/>
        </p:spPr>
        <p:txBody>
          <a:bodyPr wrap="square" rtlCol="0">
            <a:spAutoFit/>
          </a:bodyPr>
          <a:lstStyle/>
          <a:p>
            <a:r>
              <a:rPr lang="en-US" sz="2400" dirty="0" smtClean="0">
                <a:solidFill>
                  <a:schemeClr val="accent5"/>
                </a:solidFill>
              </a:rPr>
              <a:t>Depends on the size of data. Roughly, a couple of days for &lt;100GB data with 10 nodes.</a:t>
            </a:r>
            <a:endParaRPr lang="en-US" sz="2400" dirty="0">
              <a:solidFill>
                <a:schemeClr val="accent5"/>
              </a:solidFill>
            </a:endParaRPr>
          </a:p>
        </p:txBody>
      </p:sp>
      <p:sp>
        <p:nvSpPr>
          <p:cNvPr id="9" name="Title 1"/>
          <p:cNvSpPr txBox="1">
            <a:spLocks/>
          </p:cNvSpPr>
          <p:nvPr/>
        </p:nvSpPr>
        <p:spPr>
          <a:xfrm>
            <a:off x="427495" y="357376"/>
            <a:ext cx="8546024" cy="8127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accent5">
                    <a:lumMod val="50000"/>
                  </a:schemeClr>
                </a:solidFill>
              </a:rPr>
              <a:t>Interlude: PKSG</a:t>
            </a:r>
            <a:endParaRPr lang="en-US" sz="4800" b="1" dirty="0">
              <a:solidFill>
                <a:schemeClr val="accent5">
                  <a:lumMod val="50000"/>
                </a:schemeClr>
              </a:solidFill>
            </a:endParaRPr>
          </a:p>
        </p:txBody>
      </p:sp>
    </p:spTree>
    <p:extLst>
      <p:ext uri="{BB962C8B-B14F-4D97-AF65-F5344CB8AC3E}">
        <p14:creationId xmlns:p14="http://schemas.microsoft.com/office/powerpoint/2010/main" val="2959881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38" y="1825625"/>
            <a:ext cx="9241723" cy="4351338"/>
          </a:xfrm>
        </p:spPr>
      </p:pic>
      <p:sp>
        <p:nvSpPr>
          <p:cNvPr id="4"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2436620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891" y="1833641"/>
            <a:ext cx="9248217" cy="4335304"/>
          </a:xfrm>
        </p:spPr>
      </p:pic>
      <p:sp>
        <p:nvSpPr>
          <p:cNvPr id="3" name="TextBox 2"/>
          <p:cNvSpPr txBox="1"/>
          <p:nvPr/>
        </p:nvSpPr>
        <p:spPr>
          <a:xfrm>
            <a:off x="4544050" y="1930456"/>
            <a:ext cx="4087446" cy="461665"/>
          </a:xfrm>
          <a:prstGeom prst="rect">
            <a:avLst/>
          </a:prstGeom>
          <a:noFill/>
        </p:spPr>
        <p:txBody>
          <a:bodyPr wrap="square" rtlCol="0">
            <a:spAutoFit/>
          </a:bodyPr>
          <a:lstStyle/>
          <a:p>
            <a:r>
              <a:rPr lang="en-US" sz="2400" b="1" dirty="0" smtClean="0">
                <a:solidFill>
                  <a:schemeClr val="accent5"/>
                </a:solidFill>
              </a:rPr>
              <a:t>Text preprocessing &amp; Indexing.</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1745866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891" y="1832321"/>
            <a:ext cx="9248217" cy="4337946"/>
          </a:xfrm>
        </p:spPr>
      </p:pic>
      <p:sp>
        <p:nvSpPr>
          <p:cNvPr id="3" name="TextBox 2"/>
          <p:cNvSpPr txBox="1"/>
          <p:nvPr/>
        </p:nvSpPr>
        <p:spPr>
          <a:xfrm>
            <a:off x="4533188" y="1714075"/>
            <a:ext cx="5672446" cy="830997"/>
          </a:xfrm>
          <a:prstGeom prst="rect">
            <a:avLst/>
          </a:prstGeom>
          <a:noFill/>
        </p:spPr>
        <p:txBody>
          <a:bodyPr wrap="square" rtlCol="0">
            <a:spAutoFit/>
          </a:bodyPr>
          <a:lstStyle/>
          <a:p>
            <a:r>
              <a:rPr lang="en-US" sz="2400" b="1" dirty="0" smtClean="0">
                <a:solidFill>
                  <a:schemeClr val="accent5"/>
                </a:solidFill>
              </a:rPr>
              <a:t>Simplify syntactic structures obtained from dependency parse trees.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9481730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37" y="1830397"/>
            <a:ext cx="9241725" cy="4341794"/>
          </a:xfrm>
        </p:spPr>
      </p:pic>
      <p:sp>
        <p:nvSpPr>
          <p:cNvPr id="3" name="TextBox 2"/>
          <p:cNvSpPr txBox="1"/>
          <p:nvPr/>
        </p:nvSpPr>
        <p:spPr>
          <a:xfrm>
            <a:off x="4592664" y="1925596"/>
            <a:ext cx="5040923" cy="461665"/>
          </a:xfrm>
          <a:prstGeom prst="rect">
            <a:avLst/>
          </a:prstGeom>
          <a:noFill/>
        </p:spPr>
        <p:txBody>
          <a:bodyPr wrap="square" rtlCol="0">
            <a:spAutoFit/>
          </a:bodyPr>
          <a:lstStyle/>
          <a:p>
            <a:r>
              <a:rPr lang="en-US" sz="2400" b="1" dirty="0" smtClean="0">
                <a:solidFill>
                  <a:schemeClr val="accent5"/>
                </a:solidFill>
              </a:rPr>
              <a:t>Extract segments from semantic units.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690795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627" y="1830397"/>
            <a:ext cx="9228745" cy="4341794"/>
          </a:xfrm>
        </p:spPr>
      </p:pic>
      <p:sp>
        <p:nvSpPr>
          <p:cNvPr id="3" name="TextBox 2"/>
          <p:cNvSpPr txBox="1"/>
          <p:nvPr/>
        </p:nvSpPr>
        <p:spPr>
          <a:xfrm>
            <a:off x="5730796" y="1720691"/>
            <a:ext cx="5466729" cy="830997"/>
          </a:xfrm>
          <a:prstGeom prst="rect">
            <a:avLst/>
          </a:prstGeom>
          <a:noFill/>
        </p:spPr>
        <p:txBody>
          <a:bodyPr wrap="square" rtlCol="0">
            <a:spAutoFit/>
          </a:bodyPr>
          <a:lstStyle/>
          <a:p>
            <a:r>
              <a:rPr lang="en-US" sz="2400" b="1" dirty="0" smtClean="0">
                <a:solidFill>
                  <a:schemeClr val="accent5"/>
                </a:solidFill>
              </a:rPr>
              <a:t>Build a graph on phrases. Edges are created by co-occurrences of phrases.</a:t>
            </a:r>
            <a:endParaRPr lang="en-US" sz="2400" b="1" dirty="0">
              <a:solidFill>
                <a:schemeClr val="accent5"/>
              </a:solidFill>
            </a:endParaRPr>
          </a:p>
        </p:txBody>
      </p:sp>
      <p:sp>
        <p:nvSpPr>
          <p:cNvPr id="7" name="Title 1"/>
          <p:cNvSpPr txBox="1">
            <a:spLocks/>
          </p:cNvSpPr>
          <p:nvPr/>
        </p:nvSpPr>
        <p:spPr>
          <a:xfrm>
            <a:off x="838200" y="357376"/>
            <a:ext cx="10515600" cy="812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5">
                    <a:lumMod val="50000"/>
                  </a:schemeClr>
                </a:solidFill>
              </a:rPr>
              <a:t>PKSG Pipeline: Overview</a:t>
            </a:r>
          </a:p>
        </p:txBody>
      </p:sp>
    </p:spTree>
    <p:extLst>
      <p:ext uri="{BB962C8B-B14F-4D97-AF65-F5344CB8AC3E}">
        <p14:creationId xmlns:p14="http://schemas.microsoft.com/office/powerpoint/2010/main" val="33299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11439</TotalTime>
  <Words>1966</Words>
  <Application>Microsoft Office PowerPoint</Application>
  <PresentationFormat>Widescreen</PresentationFormat>
  <Paragraphs>235</Paragraphs>
  <Slides>44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等线</vt:lpstr>
      <vt:lpstr>Arial</vt:lpstr>
      <vt:lpstr>Calibri</vt:lpstr>
      <vt:lpstr>Calibri Light</vt:lpstr>
      <vt:lpstr>Cambria Math</vt:lpstr>
      <vt:lpstr>Office Theme</vt:lpstr>
      <vt:lpstr>Phrase-based Knowledge Sentiment Graph,  Applications and In-Progress Work</vt:lpstr>
      <vt:lpstr>Why PKSG?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PKSG Demo</dc:title>
  <dc:creator>M FC</dc:creator>
  <cp:lastModifiedBy>M FC</cp:lastModifiedBy>
  <cp:revision>1507</cp:revision>
  <dcterms:created xsi:type="dcterms:W3CDTF">2021-08-08T02:24:36Z</dcterms:created>
  <dcterms:modified xsi:type="dcterms:W3CDTF">2022-02-25T15:55:39Z</dcterms:modified>
</cp:coreProperties>
</file>